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730" r:id="rId1"/>
  </p:sldMasterIdLst>
  <p:notesMasterIdLst>
    <p:notesMasterId r:id="rId10"/>
  </p:notesMasterIdLst>
  <p:handoutMasterIdLst>
    <p:handoutMasterId r:id="rId11"/>
  </p:handoutMasterIdLst>
  <p:sldIdLst>
    <p:sldId id="278" r:id="rId2"/>
    <p:sldId id="279" r:id="rId3"/>
    <p:sldId id="271" r:id="rId4"/>
    <p:sldId id="280" r:id="rId5"/>
    <p:sldId id="263" r:id="rId6"/>
    <p:sldId id="281" r:id="rId7"/>
    <p:sldId id="276" r:id="rId8"/>
    <p:sldId id="277" r:id="rId9"/>
  </p:sldIdLst>
  <p:sldSz cx="12192000" cy="6858000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3366FF"/>
    <a:srgbClr val="0C788E"/>
    <a:srgbClr val="025198"/>
    <a:srgbClr val="000099"/>
    <a:srgbClr val="1C1C1C"/>
    <a:srgbClr val="000058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53" autoAdjust="0"/>
    <p:restoredTop sz="97026" autoAdjust="0"/>
  </p:normalViewPr>
  <p:slideViewPr>
    <p:cSldViewPr>
      <p:cViewPr>
        <p:scale>
          <a:sx n="200" d="100"/>
          <a:sy n="200" d="100"/>
        </p:scale>
        <p:origin x="-296" y="-15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36AF1E9-3399-C24F-BD2D-068FE27EFD02}" type="datetimeFigureOut">
              <a:rPr lang="en-US" altLang="en-US"/>
              <a:pPr/>
              <a:t>1/24/18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61EC1B-3784-9A41-A3C1-4598DFEAF2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8F48579-E9F9-4245-838B-0D4AB71C926E}" type="datetimeFigureOut">
              <a:rPr lang="en-US" altLang="en-US"/>
              <a:pPr/>
              <a:t>1/24/18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4BDEED0-B231-AE42-8D7D-95A26BD5A2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22E65-523B-DF41-AB91-C881CAF35BA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2685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A7AD2-5320-FA49-9545-1C6404C73B1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118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AC30A-CC7A-874A-BA5B-7729C2CDC66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5853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B8DFA-8E0E-1940-A276-A3CA5EC8792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1676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F439-2FBE-C64A-8755-913C6E956F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2464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BC04E-3C61-4342-B261-DAFC6E6B5E3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040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18662-D4BD-934C-B6FD-832535B6FC4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2444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6AF7C-7334-5343-A1AB-5709CBEBB01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4184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A3BC5-6095-BD4D-904B-8BDDA175FB7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8117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347EC-BE84-9346-B6CB-E7CB5763957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593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7FCF5-6AFB-064C-8A43-2378414551A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2669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D39E14-4ABE-274C-8224-53381D29F3BE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n-demand.gputechconf.com/gtc/2017/presentation/s7310-8-bit-inference-with-tensorrt.pdf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ensorflow.org/performance/quantizati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ta.mxnet.io/models/imagenet/resnet/152-layers/" TargetMode="External"/><Relationship Id="rId3" Type="http://schemas.openxmlformats.org/officeDocument/2006/relationships/hyperlink" Target="http://on-demand.gputechconf.com/gtc/2017/presentation/s7310-8-bit-inference-with-tensorrt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ta.mxnet.io/models/imagenet/inception-bn/" TargetMode="External"/><Relationship Id="rId3" Type="http://schemas.openxmlformats.org/officeDocument/2006/relationships/hyperlink" Target="http://on-demand.gputechconf.com/gtc/2017/presentation/s7310-8-bit-inference-with-tensorr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 Quantization with Calibration</a:t>
            </a:r>
            <a:br>
              <a:rPr lang="en-US" altLang="en-US"/>
            </a:br>
            <a:r>
              <a:rPr lang="en-US" altLang="en-US" sz="2400" i="1"/>
              <a:t>Keeping Inference Accuracy using Quantized Models Under Control</a:t>
            </a:r>
            <a:endParaRPr lang="en-US" altLang="en-US" sz="3200" i="1"/>
          </a:p>
        </p:txBody>
      </p:sp>
      <p:sp>
        <p:nvSpPr>
          <p:cNvPr id="1536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Two Algorithms of Quantizing FP32 into INT8</a:t>
            </a:r>
          </a:p>
        </p:txBody>
      </p:sp>
      <p:pic>
        <p:nvPicPr>
          <p:cNvPr id="1638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060575"/>
            <a:ext cx="9696450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1200150" y="5300663"/>
            <a:ext cx="957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Ref: </a:t>
            </a:r>
            <a:r>
              <a:rPr lang="en-US" altLang="en-US" sz="1400">
                <a:latin typeface="Arial" charset="0"/>
                <a:hlinkClick r:id="rId3"/>
              </a:rPr>
              <a:t>http://on-demand.gputechconf.com/gtc/2017/presentation/s7310-8-bit-inference-with-tensorrt.pdf</a:t>
            </a:r>
            <a:endParaRPr lang="en-US" altLang="en-US" sz="1400"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19738" y="3271838"/>
            <a:ext cx="1368425" cy="7207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Which one is better?</a:t>
            </a:r>
          </a:p>
        </p:txBody>
      </p:sp>
      <p:pic>
        <p:nvPicPr>
          <p:cNvPr id="1638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3992563"/>
            <a:ext cx="736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966788"/>
            <a:ext cx="3657600" cy="276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4062413"/>
            <a:ext cx="3744913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4062413"/>
            <a:ext cx="3816350" cy="27749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>
            <a:endCxn id="17410" idx="0"/>
          </p:cNvCxnSpPr>
          <p:nvPr/>
        </p:nvCxnSpPr>
        <p:spPr>
          <a:xfrm flipH="1">
            <a:off x="3648075" y="3414713"/>
            <a:ext cx="2879725" cy="6477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7411" idx="0"/>
          </p:cNvCxnSpPr>
          <p:nvPr/>
        </p:nvCxnSpPr>
        <p:spPr>
          <a:xfrm>
            <a:off x="7535863" y="1614488"/>
            <a:ext cx="755650" cy="24479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414" name="TextBox 12"/>
          <p:cNvSpPr txBox="1">
            <a:spLocks noChangeArrowheads="1"/>
          </p:cNvSpPr>
          <p:nvPr/>
        </p:nvSpPr>
        <p:spPr bwMode="auto">
          <a:xfrm rot="-5400000">
            <a:off x="3159126" y="1920875"/>
            <a:ext cx="1782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KL Divergence</a:t>
            </a:r>
          </a:p>
        </p:txBody>
      </p:sp>
      <p:sp>
        <p:nvSpPr>
          <p:cNvPr id="17415" name="TextBox 13"/>
          <p:cNvSpPr txBox="1">
            <a:spLocks noChangeArrowheads="1"/>
          </p:cNvSpPr>
          <p:nvPr/>
        </p:nvSpPr>
        <p:spPr bwMode="auto">
          <a:xfrm>
            <a:off x="5943600" y="3590925"/>
            <a:ext cx="1133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threshold</a:t>
            </a:r>
          </a:p>
        </p:txBody>
      </p:sp>
      <p:sp>
        <p:nvSpPr>
          <p:cNvPr id="17416" name="Title 1"/>
          <p:cNvSpPr>
            <a:spLocks noGrp="1"/>
          </p:cNvSpPr>
          <p:nvPr>
            <p:ph type="title"/>
          </p:nvPr>
        </p:nvSpPr>
        <p:spPr>
          <a:xfrm>
            <a:off x="334963" y="96838"/>
            <a:ext cx="11306175" cy="1325562"/>
          </a:xfrm>
        </p:spPr>
        <p:txBody>
          <a:bodyPr/>
          <a:lstStyle/>
          <a:p>
            <a:r>
              <a:rPr lang="en-US" altLang="en-US"/>
              <a:t>Quantifying Information Loss from Quantization</a:t>
            </a:r>
          </a:p>
        </p:txBody>
      </p:sp>
      <p:sp>
        <p:nvSpPr>
          <p:cNvPr id="17417" name="TextBox 3"/>
          <p:cNvSpPr txBox="1">
            <a:spLocks noChangeArrowheads="1"/>
          </p:cNvSpPr>
          <p:nvPr/>
        </p:nvSpPr>
        <p:spPr bwMode="auto">
          <a:xfrm>
            <a:off x="296863" y="4437063"/>
            <a:ext cx="1477962" cy="1785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charset="0"/>
              </a:rPr>
              <a:t>Smaller thresholds tend to keep the distribution of high frequency values, which have been observed more impactful to inference accuracy than the values in the long tail.</a:t>
            </a:r>
          </a:p>
        </p:txBody>
      </p:sp>
      <p:sp>
        <p:nvSpPr>
          <p:cNvPr id="5" name="Oval 4"/>
          <p:cNvSpPr/>
          <p:nvPr/>
        </p:nvSpPr>
        <p:spPr>
          <a:xfrm>
            <a:off x="2566988" y="4375150"/>
            <a:ext cx="2016125" cy="1728788"/>
          </a:xfrm>
          <a:prstGeom prst="ellipse">
            <a:avLst/>
          </a:prstGeom>
          <a:noFill/>
          <a:ln>
            <a:solidFill>
              <a:srgbClr val="422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>
            <a:stCxn id="5" idx="2"/>
            <a:endCxn id="17410" idx="1"/>
          </p:cNvCxnSpPr>
          <p:nvPr/>
        </p:nvCxnSpPr>
        <p:spPr>
          <a:xfrm flipH="1">
            <a:off x="1774825" y="5240338"/>
            <a:ext cx="792163" cy="2095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17"/>
          <p:cNvSpPr txBox="1">
            <a:spLocks noChangeArrowheads="1"/>
          </p:cNvSpPr>
          <p:nvPr/>
        </p:nvSpPr>
        <p:spPr bwMode="auto">
          <a:xfrm>
            <a:off x="2387600" y="1614488"/>
            <a:ext cx="1477963" cy="1446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charset="0"/>
              </a:rPr>
              <a:t>KL divergence of FP32 data distribution and its INT8 data distribution. There is a minimum point between zero and the max(data).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79425" y="365125"/>
            <a:ext cx="11304588" cy="1325563"/>
          </a:xfrm>
        </p:spPr>
        <p:txBody>
          <a:bodyPr/>
          <a:lstStyle/>
          <a:p>
            <a:r>
              <a:rPr lang="en-US" altLang="en-US"/>
              <a:t>Optimal Thresholds for Quantizing Layer Outputs</a:t>
            </a:r>
          </a:p>
        </p:txBody>
      </p:sp>
      <p:pic>
        <p:nvPicPr>
          <p:cNvPr id="1843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24563" y="1484313"/>
            <a:ext cx="5975350" cy="4483100"/>
          </a:xfrm>
        </p:spPr>
      </p:pic>
      <p:pic>
        <p:nvPicPr>
          <p:cNvPr id="1843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1684338"/>
            <a:ext cx="5716588" cy="428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1069975" y="5957888"/>
            <a:ext cx="4535488" cy="430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charset="0"/>
              </a:rPr>
              <a:t>In a uniform distribution, every value is equally distributed and there is no long tail. The optimal thresholds should be max(abs(data)).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6761163" y="5967413"/>
            <a:ext cx="4664075" cy="60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charset="0"/>
              </a:rPr>
              <a:t>In a distribution generated by a convolution operator from Resnet-152, the long tail values can be saturated in order to keep the KL divergence minimal.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20"/>
          <p:cNvGrpSpPr>
            <a:grpSpLocks/>
          </p:cNvGrpSpPr>
          <p:nvPr/>
        </p:nvGrpSpPr>
        <p:grpSpPr bwMode="auto">
          <a:xfrm>
            <a:off x="1493838" y="1150938"/>
            <a:ext cx="1871662" cy="4452937"/>
            <a:chOff x="827583" y="2132856"/>
            <a:chExt cx="1872209" cy="4451794"/>
          </a:xfrm>
        </p:grpSpPr>
        <p:sp>
          <p:nvSpPr>
            <p:cNvPr id="7" name="Rectangle 6"/>
            <p:cNvSpPr/>
            <p:nvPr/>
          </p:nvSpPr>
          <p:spPr>
            <a:xfrm>
              <a:off x="827583" y="3212079"/>
              <a:ext cx="1872209" cy="4316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Convolution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27583" y="2132856"/>
              <a:ext cx="1872209" cy="504695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Input (float32)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27583" y="6079955"/>
              <a:ext cx="1872209" cy="504695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Output (float32)</a:t>
              </a:r>
            </a:p>
          </p:txBody>
        </p:sp>
        <p:cxnSp>
          <p:nvCxnSpPr>
            <p:cNvPr id="11" name="Straight Arrow Connector 10"/>
            <p:cNvCxnSpPr>
              <a:stCxn id="8" idx="2"/>
              <a:endCxn id="7" idx="0"/>
            </p:cNvCxnSpPr>
            <p:nvPr/>
          </p:nvCxnSpPr>
          <p:spPr>
            <a:xfrm>
              <a:off x="1764482" y="2637551"/>
              <a:ext cx="0" cy="57452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47" idx="2"/>
              <a:endCxn id="9" idx="0"/>
            </p:cNvCxnSpPr>
            <p:nvPr/>
          </p:nvCxnSpPr>
          <p:spPr>
            <a:xfrm>
              <a:off x="1758130" y="5486382"/>
              <a:ext cx="6352" cy="59357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6427788" y="2573338"/>
            <a:ext cx="23050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</a:rPr>
              <a:t>quantized_conv2d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643688" y="115888"/>
            <a:ext cx="1873250" cy="5048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Input (float32)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24638" y="6186488"/>
            <a:ext cx="1871662" cy="5048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Output (float32)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364413" y="2097088"/>
            <a:ext cx="0" cy="476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5" idx="2"/>
            <a:endCxn id="63" idx="0"/>
          </p:cNvCxnSpPr>
          <p:nvPr/>
        </p:nvCxnSpPr>
        <p:spPr>
          <a:xfrm>
            <a:off x="7553325" y="4711700"/>
            <a:ext cx="0" cy="2301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156575" y="784225"/>
            <a:ext cx="719138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min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236075" y="784225"/>
            <a:ext cx="720725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max</a:t>
            </a:r>
          </a:p>
        </p:txBody>
      </p:sp>
      <p:cxnSp>
        <p:nvCxnSpPr>
          <p:cNvPr id="24" name="Straight Arrow Connector 23"/>
          <p:cNvCxnSpPr>
            <a:stCxn id="17" idx="2"/>
            <a:endCxn id="22" idx="0"/>
          </p:cNvCxnSpPr>
          <p:nvPr/>
        </p:nvCxnSpPr>
        <p:spPr>
          <a:xfrm>
            <a:off x="7580313" y="620713"/>
            <a:ext cx="935037" cy="1635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2"/>
            <a:endCxn id="23" idx="0"/>
          </p:cNvCxnSpPr>
          <p:nvPr/>
        </p:nvCxnSpPr>
        <p:spPr>
          <a:xfrm>
            <a:off x="7580313" y="620713"/>
            <a:ext cx="2016125" cy="1635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643688" y="1665288"/>
            <a:ext cx="18732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quantize</a:t>
            </a:r>
          </a:p>
        </p:txBody>
      </p:sp>
      <p:cxnSp>
        <p:nvCxnSpPr>
          <p:cNvPr id="31" name="Straight Arrow Connector 30"/>
          <p:cNvCxnSpPr>
            <a:stCxn id="17" idx="2"/>
            <a:endCxn id="30" idx="0"/>
          </p:cNvCxnSpPr>
          <p:nvPr/>
        </p:nvCxnSpPr>
        <p:spPr>
          <a:xfrm>
            <a:off x="7580313" y="620713"/>
            <a:ext cx="0" cy="10445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2" idx="2"/>
            <a:endCxn id="30" idx="0"/>
          </p:cNvCxnSpPr>
          <p:nvPr/>
        </p:nvCxnSpPr>
        <p:spPr>
          <a:xfrm flipH="1">
            <a:off x="7580313" y="1217613"/>
            <a:ext cx="935037" cy="4476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2"/>
            <a:endCxn id="30" idx="0"/>
          </p:cNvCxnSpPr>
          <p:nvPr/>
        </p:nvCxnSpPr>
        <p:spPr>
          <a:xfrm flipH="1">
            <a:off x="7580313" y="1217613"/>
            <a:ext cx="2016125" cy="4476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932613" y="2097088"/>
            <a:ext cx="0" cy="476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228013" y="2097088"/>
            <a:ext cx="0" cy="476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3" name="TextBox 44"/>
          <p:cNvSpPr txBox="1">
            <a:spLocks noChangeArrowheads="1"/>
          </p:cNvSpPr>
          <p:nvPr/>
        </p:nvSpPr>
        <p:spPr bwMode="auto">
          <a:xfrm>
            <a:off x="6034088" y="2241550"/>
            <a:ext cx="969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INT8 data</a:t>
            </a:r>
          </a:p>
        </p:txBody>
      </p:sp>
      <p:sp>
        <p:nvSpPr>
          <p:cNvPr id="19474" name="TextBox 45"/>
          <p:cNvSpPr txBox="1">
            <a:spLocks noChangeArrowheads="1"/>
          </p:cNvSpPr>
          <p:nvPr/>
        </p:nvSpPr>
        <p:spPr bwMode="auto">
          <a:xfrm>
            <a:off x="7319963" y="2252663"/>
            <a:ext cx="981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min (float)</a:t>
            </a:r>
          </a:p>
        </p:txBody>
      </p:sp>
      <p:sp>
        <p:nvSpPr>
          <p:cNvPr id="19475" name="TextBox 46"/>
          <p:cNvSpPr txBox="1">
            <a:spLocks noChangeArrowheads="1"/>
          </p:cNvSpPr>
          <p:nvPr/>
        </p:nvSpPr>
        <p:spPr bwMode="auto">
          <a:xfrm>
            <a:off x="8256588" y="2252663"/>
            <a:ext cx="1030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max (float)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708650" y="3436938"/>
            <a:ext cx="4103688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tx1"/>
                </a:solidFill>
              </a:rPr>
              <a:t>requantize</a:t>
            </a:r>
            <a:r>
              <a:rPr lang="en-US" sz="2000" dirty="0">
                <a:solidFill>
                  <a:schemeClr val="tx1"/>
                </a:solidFill>
              </a:rPr>
              <a:t> (from INT32 to INT8)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364413" y="3005138"/>
            <a:ext cx="0" cy="431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932613" y="3005138"/>
            <a:ext cx="0" cy="431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228013" y="3005138"/>
            <a:ext cx="0" cy="431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0" name="TextBox 51"/>
          <p:cNvSpPr txBox="1">
            <a:spLocks noChangeArrowheads="1"/>
          </p:cNvSpPr>
          <p:nvPr/>
        </p:nvSpPr>
        <p:spPr bwMode="auto">
          <a:xfrm>
            <a:off x="5921375" y="3143250"/>
            <a:ext cx="1069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INT32 data</a:t>
            </a:r>
          </a:p>
        </p:txBody>
      </p:sp>
      <p:sp>
        <p:nvSpPr>
          <p:cNvPr id="19481" name="TextBox 52"/>
          <p:cNvSpPr txBox="1">
            <a:spLocks noChangeArrowheads="1"/>
          </p:cNvSpPr>
          <p:nvPr/>
        </p:nvSpPr>
        <p:spPr bwMode="auto">
          <a:xfrm>
            <a:off x="7319963" y="3160713"/>
            <a:ext cx="981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min (float)</a:t>
            </a:r>
          </a:p>
        </p:txBody>
      </p:sp>
      <p:sp>
        <p:nvSpPr>
          <p:cNvPr id="19482" name="TextBox 53"/>
          <p:cNvSpPr txBox="1">
            <a:spLocks noChangeArrowheads="1"/>
          </p:cNvSpPr>
          <p:nvPr/>
        </p:nvSpPr>
        <p:spPr bwMode="auto">
          <a:xfrm>
            <a:off x="8256588" y="3160713"/>
            <a:ext cx="1030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max (float)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618288" y="4279900"/>
            <a:ext cx="18716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tx1"/>
                </a:solidFill>
              </a:rPr>
              <a:t>dequantize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834188" y="3857625"/>
            <a:ext cx="0" cy="422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5" name="TextBox 56"/>
          <p:cNvSpPr txBox="1">
            <a:spLocks noChangeArrowheads="1"/>
          </p:cNvSpPr>
          <p:nvPr/>
        </p:nvSpPr>
        <p:spPr bwMode="auto">
          <a:xfrm>
            <a:off x="5918200" y="3889375"/>
            <a:ext cx="9699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INT8 data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7364413" y="3857625"/>
            <a:ext cx="0" cy="422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7" name="TextBox 62"/>
          <p:cNvSpPr txBox="1">
            <a:spLocks noChangeArrowheads="1"/>
          </p:cNvSpPr>
          <p:nvPr/>
        </p:nvSpPr>
        <p:spPr bwMode="auto">
          <a:xfrm>
            <a:off x="7319963" y="3878263"/>
            <a:ext cx="981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min (float)</a:t>
            </a:r>
          </a:p>
        </p:txBody>
      </p:sp>
      <p:sp>
        <p:nvSpPr>
          <p:cNvPr id="19488" name="TextBox 70"/>
          <p:cNvSpPr txBox="1">
            <a:spLocks noChangeArrowheads="1"/>
          </p:cNvSpPr>
          <p:nvPr/>
        </p:nvSpPr>
        <p:spPr bwMode="auto">
          <a:xfrm>
            <a:off x="8228013" y="3873500"/>
            <a:ext cx="1030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max (float)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8256588" y="3857625"/>
            <a:ext cx="0" cy="422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0" name="TextBox 72"/>
          <p:cNvSpPr txBox="1">
            <a:spLocks noChangeArrowheads="1"/>
          </p:cNvSpPr>
          <p:nvPr/>
        </p:nvSpPr>
        <p:spPr bwMode="auto">
          <a:xfrm>
            <a:off x="7796213" y="1182688"/>
            <a:ext cx="979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min (float)</a:t>
            </a:r>
          </a:p>
        </p:txBody>
      </p:sp>
      <p:sp>
        <p:nvSpPr>
          <p:cNvPr id="19491" name="TextBox 73"/>
          <p:cNvSpPr txBox="1">
            <a:spLocks noChangeArrowheads="1"/>
          </p:cNvSpPr>
          <p:nvPr/>
        </p:nvSpPr>
        <p:spPr bwMode="auto">
          <a:xfrm>
            <a:off x="8799513" y="1268413"/>
            <a:ext cx="1030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max (float)</a:t>
            </a:r>
          </a:p>
        </p:txBody>
      </p:sp>
      <p:sp>
        <p:nvSpPr>
          <p:cNvPr id="19492" name="TextBox 74"/>
          <p:cNvSpPr txBox="1">
            <a:spLocks noChangeArrowheads="1"/>
          </p:cNvSpPr>
          <p:nvPr/>
        </p:nvSpPr>
        <p:spPr bwMode="auto">
          <a:xfrm>
            <a:off x="6634163" y="765175"/>
            <a:ext cx="1011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 data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493838" y="3167063"/>
            <a:ext cx="18716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tx1"/>
                </a:solidFill>
              </a:rPr>
              <a:t>BatchNorm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487488" y="4073525"/>
            <a:ext cx="18716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tx1"/>
                </a:solidFill>
              </a:rPr>
              <a:t>Relu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stCxn id="43" idx="2"/>
            <a:endCxn id="47" idx="0"/>
          </p:cNvCxnSpPr>
          <p:nvPr/>
        </p:nvCxnSpPr>
        <p:spPr bwMode="auto">
          <a:xfrm flipH="1">
            <a:off x="2424113" y="3598863"/>
            <a:ext cx="4762" cy="4746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2"/>
            <a:endCxn id="43" idx="0"/>
          </p:cNvCxnSpPr>
          <p:nvPr/>
        </p:nvCxnSpPr>
        <p:spPr bwMode="auto">
          <a:xfrm flipH="1">
            <a:off x="2428875" y="2662238"/>
            <a:ext cx="1588" cy="5048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7" name="TextBox 74"/>
          <p:cNvSpPr txBox="1">
            <a:spLocks noChangeArrowheads="1"/>
          </p:cNvSpPr>
          <p:nvPr/>
        </p:nvSpPr>
        <p:spPr bwMode="auto">
          <a:xfrm>
            <a:off x="2354263" y="1789113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19498" name="TextBox 74"/>
          <p:cNvSpPr txBox="1">
            <a:spLocks noChangeArrowheads="1"/>
          </p:cNvSpPr>
          <p:nvPr/>
        </p:nvSpPr>
        <p:spPr bwMode="auto">
          <a:xfrm>
            <a:off x="2354263" y="2740025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19499" name="TextBox 74"/>
          <p:cNvSpPr txBox="1">
            <a:spLocks noChangeArrowheads="1"/>
          </p:cNvSpPr>
          <p:nvPr/>
        </p:nvSpPr>
        <p:spPr bwMode="auto">
          <a:xfrm>
            <a:off x="2354263" y="3675063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19500" name="TextBox 74"/>
          <p:cNvSpPr txBox="1">
            <a:spLocks noChangeArrowheads="1"/>
          </p:cNvSpPr>
          <p:nvPr/>
        </p:nvSpPr>
        <p:spPr bwMode="auto">
          <a:xfrm>
            <a:off x="2351088" y="4603750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19501" name="TextBox 74"/>
          <p:cNvSpPr txBox="1">
            <a:spLocks noChangeArrowheads="1"/>
          </p:cNvSpPr>
          <p:nvPr/>
        </p:nvSpPr>
        <p:spPr bwMode="auto">
          <a:xfrm>
            <a:off x="7504113" y="4668838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6618288" y="4941888"/>
            <a:ext cx="18716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tx1"/>
                </a:solidFill>
              </a:rPr>
              <a:t>BatchNorm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618288" y="5589588"/>
            <a:ext cx="18716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tx1"/>
                </a:solidFill>
              </a:rPr>
              <a:t>Relu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63" idx="2"/>
            <a:endCxn id="68" idx="0"/>
          </p:cNvCxnSpPr>
          <p:nvPr/>
        </p:nvCxnSpPr>
        <p:spPr>
          <a:xfrm flipH="1">
            <a:off x="7553325" y="5373688"/>
            <a:ext cx="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8" idx="2"/>
            <a:endCxn id="18" idx="0"/>
          </p:cNvCxnSpPr>
          <p:nvPr/>
        </p:nvCxnSpPr>
        <p:spPr>
          <a:xfrm>
            <a:off x="7553325" y="6021388"/>
            <a:ext cx="7938" cy="1651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6" name="TextBox 74"/>
          <p:cNvSpPr txBox="1">
            <a:spLocks noChangeArrowheads="1"/>
          </p:cNvSpPr>
          <p:nvPr/>
        </p:nvSpPr>
        <p:spPr bwMode="auto">
          <a:xfrm>
            <a:off x="7532688" y="5332413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19507" name="TextBox 74"/>
          <p:cNvSpPr txBox="1">
            <a:spLocks noChangeArrowheads="1"/>
          </p:cNvSpPr>
          <p:nvPr/>
        </p:nvSpPr>
        <p:spPr bwMode="auto">
          <a:xfrm>
            <a:off x="7532688" y="5949950"/>
            <a:ext cx="612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FP32</a:t>
            </a:r>
          </a:p>
        </p:txBody>
      </p:sp>
      <p:sp>
        <p:nvSpPr>
          <p:cNvPr id="19508" name="TextBox 41"/>
          <p:cNvSpPr txBox="1">
            <a:spLocks noChangeArrowheads="1"/>
          </p:cNvSpPr>
          <p:nvPr/>
        </p:nvSpPr>
        <p:spPr bwMode="auto">
          <a:xfrm>
            <a:off x="1709738" y="5940425"/>
            <a:ext cx="1427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FP32 Model</a:t>
            </a:r>
          </a:p>
        </p:txBody>
      </p:sp>
      <p:sp>
        <p:nvSpPr>
          <p:cNvPr id="19509" name="TextBox 80"/>
          <p:cNvSpPr txBox="1">
            <a:spLocks noChangeArrowheads="1"/>
          </p:cNvSpPr>
          <p:nvPr/>
        </p:nvSpPr>
        <p:spPr bwMode="auto">
          <a:xfrm>
            <a:off x="8631238" y="6267450"/>
            <a:ext cx="1928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Quantized Model</a:t>
            </a:r>
          </a:p>
        </p:txBody>
      </p:sp>
      <p:sp>
        <p:nvSpPr>
          <p:cNvPr id="19510" name="TextBox 87"/>
          <p:cNvSpPr txBox="1">
            <a:spLocks noChangeArrowheads="1"/>
          </p:cNvSpPr>
          <p:nvPr/>
        </p:nvSpPr>
        <p:spPr bwMode="auto">
          <a:xfrm>
            <a:off x="982663" y="6289675"/>
            <a:ext cx="4897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Ref: </a:t>
            </a:r>
            <a:r>
              <a:rPr lang="en-US" altLang="en-US" sz="1400">
                <a:latin typeface="Arial" charset="0"/>
                <a:hlinkClick r:id="rId2"/>
              </a:rPr>
              <a:t>https://www.tensorflow.org/performance/quantization</a:t>
            </a:r>
            <a:endParaRPr lang="en-US" altLang="en-US" sz="1400">
              <a:latin typeface="Arial" charset="0"/>
            </a:endParaRPr>
          </a:p>
        </p:txBody>
      </p:sp>
      <p:sp>
        <p:nvSpPr>
          <p:cNvPr id="69" name="Rectangular Callout 68"/>
          <p:cNvSpPr/>
          <p:nvPr/>
        </p:nvSpPr>
        <p:spPr>
          <a:xfrm>
            <a:off x="9728200" y="1547813"/>
            <a:ext cx="2413000" cy="1800225"/>
          </a:xfrm>
          <a:prstGeom prst="wedgeRectCallout">
            <a:avLst>
              <a:gd name="adj1" fmla="val -46097"/>
              <a:gd name="adj2" fmla="val 67085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Need to either calculate thresholds for </a:t>
            </a:r>
            <a:r>
              <a:rPr lang="en-US">
                <a:solidFill>
                  <a:schemeClr val="tx1"/>
                </a:solidFill>
              </a:rPr>
              <a:t>INT8 quantization </a:t>
            </a:r>
            <a:r>
              <a:rPr lang="en-US" dirty="0">
                <a:solidFill>
                  <a:schemeClr val="tx1"/>
                </a:solidFill>
              </a:rPr>
              <a:t>at runtime or pre-calculate them using a </a:t>
            </a:r>
            <a:r>
              <a:rPr lang="en-US">
                <a:solidFill>
                  <a:schemeClr val="tx1"/>
                </a:solidFill>
              </a:rPr>
              <a:t>calibration dataset.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512" name="TextBox 72"/>
          <p:cNvSpPr txBox="1">
            <a:spLocks noChangeArrowheads="1"/>
          </p:cNvSpPr>
          <p:nvPr/>
        </p:nvSpPr>
        <p:spPr bwMode="auto">
          <a:xfrm>
            <a:off x="3468688" y="2160588"/>
            <a:ext cx="2562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An example of quantizing a FP32 network</a:t>
            </a:r>
          </a:p>
        </p:txBody>
      </p:sp>
      <p:sp>
        <p:nvSpPr>
          <p:cNvPr id="19513" name="Title 1"/>
          <p:cNvSpPr>
            <a:spLocks noGrp="1"/>
          </p:cNvSpPr>
          <p:nvPr>
            <p:ph type="title"/>
          </p:nvPr>
        </p:nvSpPr>
        <p:spPr>
          <a:xfrm>
            <a:off x="334963" y="11113"/>
            <a:ext cx="6015037" cy="1325562"/>
          </a:xfrm>
        </p:spPr>
        <p:txBody>
          <a:bodyPr/>
          <a:lstStyle/>
          <a:p>
            <a:r>
              <a:rPr lang="en-US" altLang="en-US" sz="2400"/>
              <a:t>Example of FP32 and Quantized (INT8) Models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MXNet Model Quantization API</a:t>
            </a:r>
          </a:p>
        </p:txBody>
      </p:sp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911225" y="2924175"/>
            <a:ext cx="1044257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sym</a:t>
            </a:r>
            <a:r>
              <a:rPr lang="en-US" altLang="en-US" sz="1400">
                <a:latin typeface="Arial" charset="0"/>
              </a:rPr>
              <a:t>: FP32 model symbol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params</a:t>
            </a:r>
            <a:r>
              <a:rPr lang="en-US" altLang="en-US" sz="1400">
                <a:latin typeface="Arial" charset="0"/>
              </a:rPr>
              <a:t>: Pre-trained PF32 model parameters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excluded_sym_names</a:t>
            </a:r>
            <a:r>
              <a:rPr lang="en-US" altLang="en-US" sz="1400">
                <a:latin typeface="Arial" charset="0"/>
              </a:rPr>
              <a:t>: Symbol lists containing the nodes in the network excluded from being quantized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calib_mode</a:t>
            </a:r>
            <a:r>
              <a:rPr lang="en-US" altLang="en-US" sz="1400">
                <a:latin typeface="Arial" charset="0"/>
              </a:rPr>
              <a:t>: ”none”, “naive”, “entropy”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calib_data</a:t>
            </a:r>
            <a:r>
              <a:rPr lang="en-US" altLang="en-US" sz="1400">
                <a:latin typeface="Arial" charset="0"/>
              </a:rPr>
              <a:t>: Calibration dataset iterator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num_calib_examples</a:t>
            </a:r>
            <a:r>
              <a:rPr lang="en-US" altLang="en-US" sz="1400">
                <a:latin typeface="Arial" charset="0"/>
              </a:rPr>
              <a:t>: Number of examples used for calibration from the calibration dataset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calib_layer</a:t>
            </a:r>
            <a:r>
              <a:rPr lang="en-US" altLang="en-US" sz="1400">
                <a:latin typeface="Arial" charset="0"/>
              </a:rPr>
              <a:t>: A function returning True or False for determine whether to calibrate a layer by taking its name as input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ctx</a:t>
            </a:r>
            <a:r>
              <a:rPr lang="en-US" altLang="en-US" sz="1400">
                <a:latin typeface="Arial" charset="0"/>
              </a:rPr>
              <a:t>: Context on which running forward propagation using FP32 model to collect statistics from calibration dataset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logger</a:t>
            </a:r>
            <a:r>
              <a:rPr lang="en-US" altLang="en-US" sz="1400">
                <a:latin typeface="Arial" charset="0"/>
              </a:rPr>
              <a:t>: A logger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>
                <a:latin typeface="Arial" charset="0"/>
              </a:rPr>
              <a:t>Returns</a:t>
            </a:r>
            <a:r>
              <a:rPr lang="en-US" altLang="en-US" sz="1400">
                <a:latin typeface="Arial" charset="0"/>
              </a:rPr>
              <a:t>: cqsym, qarg_params, aux_params</a:t>
            </a:r>
          </a:p>
        </p:txBody>
      </p:sp>
      <p:pic>
        <p:nvPicPr>
          <p:cNvPr id="2048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81835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4963" y="984250"/>
          <a:ext cx="11522075" cy="4387850"/>
        </p:xfrm>
        <a:graphic>
          <a:graphicData uri="http://schemas.openxmlformats.org/drawingml/2006/table">
            <a:tbl>
              <a:tblPr/>
              <a:tblGrid>
                <a:gridCol w="960437"/>
                <a:gridCol w="958850"/>
                <a:gridCol w="960438"/>
                <a:gridCol w="960437"/>
                <a:gridCol w="960438"/>
                <a:gridCol w="960437"/>
                <a:gridCol w="960438"/>
                <a:gridCol w="958850"/>
                <a:gridCol w="960437"/>
                <a:gridCol w="962025"/>
                <a:gridCol w="958850"/>
                <a:gridCol w="960438"/>
              </a:tblGrid>
              <a:tr h="266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FP32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INT8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Calibration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using 5 batches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using 10 batches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using 50 batches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Method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388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Resnet-152 by MXNet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77.19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93.01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min/max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598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75.61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92.35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Resnet-152 by NVIDIA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74.78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74.62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74.66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74.70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433388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Resnet-152 by MXNet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77.19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93.01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min/max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598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Resnet-152 by NVIDIA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74.78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1625" name="TextBox 4"/>
          <p:cNvSpPr txBox="1">
            <a:spLocks noChangeArrowheads="1"/>
          </p:cNvSpPr>
          <p:nvPr/>
        </p:nvSpPr>
        <p:spPr bwMode="auto">
          <a:xfrm>
            <a:off x="334963" y="5443538"/>
            <a:ext cx="11377612" cy="138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Batch size: </a:t>
            </a:r>
            <a:r>
              <a:rPr lang="en-US" altLang="en-US" sz="1400">
                <a:latin typeface="Arial" charset="0"/>
              </a:rPr>
              <a:t>32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Number of batches for inference: </a:t>
            </a:r>
            <a:r>
              <a:rPr lang="en-US" altLang="en-US" sz="1400">
                <a:latin typeface="Arial" charset="0"/>
              </a:rPr>
              <a:t>500 (not used for calibrations)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Platform: </a:t>
            </a:r>
            <a:r>
              <a:rPr lang="en-US" altLang="en-US" sz="1400">
                <a:latin typeface="Arial" charset="0"/>
              </a:rPr>
              <a:t>p3.8xlarge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Shuffle validation dataset: True, shuffle_chunk_seed=3982304, seed=48564309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Model URL: </a:t>
            </a:r>
            <a:r>
              <a:rPr lang="en-US" altLang="en-US" sz="1400" b="1">
                <a:latin typeface="Arial" charset="0"/>
                <a:hlinkClick r:id="rId2"/>
              </a:rPr>
              <a:t>http://data.mxnet.io/models/imagenet/resnet/152-layers/</a:t>
            </a:r>
            <a:endParaRPr lang="en-US" altLang="en-US" sz="1400" b="1">
              <a:latin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NVIDIA Results URL: </a:t>
            </a:r>
            <a:r>
              <a:rPr lang="en-US" altLang="en-US" sz="1400" b="1">
                <a:latin typeface="Arial" charset="0"/>
                <a:hlinkClick r:id="rId3"/>
              </a:rPr>
              <a:t>http://on-demand.gputechconf.com/gtc/2017/presentation/s7310-8-bit-inference-with-tensorrt.pdf</a:t>
            </a:r>
            <a:r>
              <a:rPr lang="en-US" altLang="en-US" sz="1400" b="1">
                <a:latin typeface="Arial" charset="0"/>
              </a:rPr>
              <a:t>, page 30</a:t>
            </a:r>
          </a:p>
        </p:txBody>
      </p:sp>
      <p:sp>
        <p:nvSpPr>
          <p:cNvPr id="21626" name="TextBox 5"/>
          <p:cNvSpPr txBox="1">
            <a:spLocks noChangeArrowheads="1"/>
          </p:cNvSpPr>
          <p:nvPr/>
        </p:nvSpPr>
        <p:spPr bwMode="auto">
          <a:xfrm>
            <a:off x="1973263" y="450850"/>
            <a:ext cx="8245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charset="0"/>
              </a:rPr>
              <a:t>Quantized Model Inference Accuracy Comparison (Unit: %)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9425" y="646113"/>
          <a:ext cx="11337925" cy="4660900"/>
        </p:xfrm>
        <a:graphic>
          <a:graphicData uri="http://schemas.openxmlformats.org/drawingml/2006/table">
            <a:tbl>
              <a:tblPr/>
              <a:tblGrid>
                <a:gridCol w="944563"/>
                <a:gridCol w="944562"/>
                <a:gridCol w="946150"/>
                <a:gridCol w="944563"/>
                <a:gridCol w="944562"/>
                <a:gridCol w="944563"/>
                <a:gridCol w="944562"/>
                <a:gridCol w="946150"/>
                <a:gridCol w="944563"/>
                <a:gridCol w="944562"/>
                <a:gridCol w="944563"/>
                <a:gridCol w="944562"/>
              </a:tblGrid>
              <a:tr h="2921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FP32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INT8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 Calibration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using 5 batches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using 10 batches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using 50 batches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Calibration Method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7675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Inception w/ BN MXNet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71.98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71.78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71.81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71.68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min/max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19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71.98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71.90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GoogleNet by NVIDIA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68.57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88.83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68.21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88.67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68.10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88.58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68.12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88.64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 Top5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447675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Inception w/ BN MXNet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min/max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619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GoogleNet by NVIDIA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68.57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88.83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Threshold by entropy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2649" name="TextBox 4"/>
          <p:cNvSpPr txBox="1">
            <a:spLocks noChangeArrowheads="1"/>
          </p:cNvSpPr>
          <p:nvPr/>
        </p:nvSpPr>
        <p:spPr bwMode="auto">
          <a:xfrm>
            <a:off x="479425" y="5373688"/>
            <a:ext cx="11337925" cy="138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Batch size: </a:t>
            </a:r>
            <a:r>
              <a:rPr lang="en-US" altLang="en-US" sz="1400">
                <a:latin typeface="Arial" charset="0"/>
              </a:rPr>
              <a:t>32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Number of batches for inference:</a:t>
            </a:r>
            <a:r>
              <a:rPr lang="en-US" altLang="en-US" sz="1400">
                <a:latin typeface="Arial" charset="0"/>
              </a:rPr>
              <a:t> 500 (not used for calibrations)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Platform: </a:t>
            </a:r>
            <a:r>
              <a:rPr lang="en-US" altLang="en-US" sz="1400">
                <a:latin typeface="Arial" charset="0"/>
              </a:rPr>
              <a:t>p3.8xlarge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Shuffle validation dataset: True, shuffle_chunk_seed=3982304, seed=48564309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charset="0"/>
              </a:rPr>
              <a:t>Model URL: </a:t>
            </a:r>
            <a:r>
              <a:rPr lang="en-US" altLang="en-US" sz="1400" b="1">
                <a:latin typeface="Arial" charset="0"/>
                <a:hlinkClick r:id="rId2"/>
              </a:rPr>
              <a:t>http://data.mxnet.io/models/imagenet/inception-bn/</a:t>
            </a:r>
            <a:endParaRPr lang="en-US" altLang="en-US" sz="1400" b="1">
              <a:latin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1400" b="1">
                <a:latin typeface="Arial" charset="0"/>
              </a:rPr>
              <a:t>NVIDIA Results URL: </a:t>
            </a:r>
            <a:r>
              <a:rPr lang="en-US" altLang="en-US" sz="1400" b="1">
                <a:latin typeface="Arial" charset="0"/>
                <a:hlinkClick r:id="rId3"/>
              </a:rPr>
              <a:t>http://on-demand.gputechconf.com/gtc/2017/presentation/s7310-8-bit-inference-with-tensorrt.pdf</a:t>
            </a:r>
            <a:r>
              <a:rPr lang="en-US" altLang="en-US" sz="1400" b="1">
                <a:latin typeface="Arial" charset="0"/>
              </a:rPr>
              <a:t>, page 30</a:t>
            </a:r>
          </a:p>
        </p:txBody>
      </p:sp>
      <p:sp>
        <p:nvSpPr>
          <p:cNvPr id="22650" name="TextBox 5"/>
          <p:cNvSpPr txBox="1">
            <a:spLocks noChangeArrowheads="1"/>
          </p:cNvSpPr>
          <p:nvPr/>
        </p:nvSpPr>
        <p:spPr bwMode="auto">
          <a:xfrm>
            <a:off x="1973263" y="188913"/>
            <a:ext cx="8245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charset="0"/>
              </a:rPr>
              <a:t>Quantized Model Inference Accuracy Comparison (Unit: %)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65682</TotalTime>
  <Words>741</Words>
  <Application>Microsoft Macintosh PowerPoint</Application>
  <PresentationFormat>Widescreen</PresentationFormat>
  <Paragraphs>251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 Light</vt:lpstr>
      <vt:lpstr>Calibri</vt:lpstr>
      <vt:lpstr>Office Theme</vt:lpstr>
      <vt:lpstr>Model Quantization with Calibration Keeping Inference Accuracy using Quantized Models Under Control</vt:lpstr>
      <vt:lpstr>Two Algorithms of Quantizing FP32 into INT8</vt:lpstr>
      <vt:lpstr>Quantifying Information Loss from Quantization</vt:lpstr>
      <vt:lpstr>Optimal Thresholds for Quantizing Layer Outputs</vt:lpstr>
      <vt:lpstr>Example of FP32 and Quantized (INT8) Models</vt:lpstr>
      <vt:lpstr>MXNet Model Quantization API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Microsoft Office User</cp:lastModifiedBy>
  <cp:revision>1041</cp:revision>
  <dcterms:created xsi:type="dcterms:W3CDTF">2010-05-23T14:28:12Z</dcterms:created>
  <dcterms:modified xsi:type="dcterms:W3CDTF">2018-01-24T23:47:57Z</dcterms:modified>
</cp:coreProperties>
</file>