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7z4il81ORkFg3ffIsEcui2d8P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9618fdaa7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1a9618fdaa7_6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a9618fdaa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1a9618fdaa7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9618fdaa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1a9618fdaa7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a9618fdaa7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1a9618fdaa7_4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a9618fdaa7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1a9618fdaa7_4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" name="Google Shape;2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drive/u/1/folders/1WE9GIirvysHV7EO1lP_3tUKY5B__Wiiy" TargetMode="External"/><Relationship Id="rId4" Type="http://schemas.openxmlformats.org/officeDocument/2006/relationships/hyperlink" Target="https://github.com/Pab10Suarez/Mathwars" TargetMode="External"/><Relationship Id="rId5" Type="http://schemas.openxmlformats.org/officeDocument/2006/relationships/hyperlink" Target="https://githup-integration.atlassian.net/jira/software/projects/MW/boards/1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a9618fdaa7_6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 sz="4000">
                <a:latin typeface="Arial"/>
                <a:ea typeface="Arial"/>
                <a:cs typeface="Arial"/>
                <a:sym typeface="Arial"/>
              </a:rPr>
              <a:t>Math - war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a9618fdaa7_6_0"/>
          <p:cNvSpPr txBox="1"/>
          <p:nvPr>
            <p:ph idx="1" type="body"/>
          </p:nvPr>
        </p:nvSpPr>
        <p:spPr>
          <a:xfrm>
            <a:off x="457200" y="1417650"/>
            <a:ext cx="8229600" cy="3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CO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https://drive.google.com/drive/u/1/folders/1WE9GIirvysHV7EO1lP_3tUKY5B__Wiiy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CO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https://github.com/Pab10Suarez/Mathwars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CO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https://githup-integration.atlassian.net/jira/software/projects/MW/boards/1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a9618fdaa7_6_0"/>
          <p:cNvSpPr txBox="1"/>
          <p:nvPr/>
        </p:nvSpPr>
        <p:spPr>
          <a:xfrm>
            <a:off x="259080" y="6140232"/>
            <a:ext cx="31167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Sede Bogotá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Facultad de ingeniería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Programación Orientada a Objetos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Néstor German Bolívar Pulgarín – nbolivar@unal.edu.co  </a:t>
            </a:r>
            <a:endParaRPr b="0" i="1" sz="900" u="none" cap="none" strike="noStrike">
              <a:solidFill>
                <a:srgbClr val="F2E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>
          <a:xfrm>
            <a:off x="3514722" y="2920654"/>
            <a:ext cx="2093483" cy="50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CO" sz="3200" u="none" cap="none" strike="noStrike">
                <a:solidFill>
                  <a:srgbClr val="E03A00"/>
                </a:solidFill>
                <a:latin typeface="Arial"/>
                <a:ea typeface="Arial"/>
                <a:cs typeface="Arial"/>
                <a:sym typeface="Arial"/>
              </a:rPr>
              <a:t>Thanks.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"/>
          <p:cNvPicPr preferRelativeResize="0"/>
          <p:nvPr/>
        </p:nvPicPr>
        <p:blipFill rotWithShape="1">
          <a:blip r:embed="rId4">
            <a:alphaModFix amt="20000"/>
          </a:blip>
          <a:srcRect b="3522" l="0" r="0" t="0"/>
          <a:stretch/>
        </p:blipFill>
        <p:spPr>
          <a:xfrm>
            <a:off x="613120" y="422036"/>
            <a:ext cx="7879763" cy="550681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 txBox="1"/>
          <p:nvPr/>
        </p:nvSpPr>
        <p:spPr>
          <a:xfrm>
            <a:off x="1452368" y="2150690"/>
            <a:ext cx="6201268" cy="970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B7E"/>
              </a:buClr>
              <a:buSzPts val="4000"/>
              <a:buFont typeface="Arial"/>
              <a:buNone/>
            </a:pPr>
            <a:r>
              <a:rPr b="0" i="0" lang="es-CO" sz="4000" u="none" cap="none" strike="noStrike">
                <a:solidFill>
                  <a:srgbClr val="172B7E"/>
                </a:solidFill>
                <a:latin typeface="Arial"/>
                <a:ea typeface="Arial"/>
                <a:cs typeface="Arial"/>
                <a:sym typeface="Arial"/>
              </a:rPr>
              <a:t>MATH WAR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"/>
          <p:cNvCxnSpPr/>
          <p:nvPr/>
        </p:nvCxnSpPr>
        <p:spPr>
          <a:xfrm>
            <a:off x="1678803" y="3377493"/>
            <a:ext cx="581011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85" name="Google Shape;85;p2"/>
          <p:cNvSpPr txBox="1"/>
          <p:nvPr/>
        </p:nvSpPr>
        <p:spPr>
          <a:xfrm>
            <a:off x="2796651" y="2936138"/>
            <a:ext cx="35464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471366" y="3941389"/>
            <a:ext cx="6201268" cy="1465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B7E"/>
              </a:buClr>
              <a:buSzPts val="1800"/>
              <a:buFont typeface="Arial"/>
              <a:buNone/>
            </a:pPr>
            <a:r>
              <a:rPr b="0" i="0" lang="es-CO" sz="1800" u="none" cap="none" strike="noStrike">
                <a:solidFill>
                  <a:srgbClr val="172B7E"/>
                </a:solidFill>
                <a:latin typeface="Arial"/>
                <a:ea typeface="Arial"/>
                <a:cs typeface="Arial"/>
                <a:sym typeface="Arial"/>
              </a:rPr>
              <a:t>Jose Luis Castro – Jcastrogo@unal.edu.co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B7E"/>
              </a:buClr>
              <a:buSzPts val="1800"/>
              <a:buFont typeface="Arial"/>
              <a:buNone/>
            </a:pPr>
            <a:r>
              <a:rPr b="0" i="0" lang="es-CO" sz="1800" u="none" cap="none" strike="noStrike">
                <a:solidFill>
                  <a:srgbClr val="172B7E"/>
                </a:solidFill>
                <a:latin typeface="Arial"/>
                <a:ea typeface="Arial"/>
                <a:cs typeface="Arial"/>
                <a:sym typeface="Arial"/>
              </a:rPr>
              <a:t>Gabriel Bustos - Gbustosm@unal.edu.co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B7E"/>
              </a:buClr>
              <a:buSzPts val="1800"/>
              <a:buFont typeface="Arial"/>
              <a:buNone/>
            </a:pPr>
            <a:r>
              <a:rPr b="0" i="0" lang="es-CO" sz="1800" u="none" cap="none" strike="noStrike">
                <a:solidFill>
                  <a:srgbClr val="172B7E"/>
                </a:solidFill>
                <a:latin typeface="Arial"/>
                <a:ea typeface="Arial"/>
                <a:cs typeface="Arial"/>
                <a:sym typeface="Arial"/>
              </a:rPr>
              <a:t>Heider Navarro -  hnavarroq@unal.edu.co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B7E"/>
              </a:buClr>
              <a:buSzPts val="1800"/>
              <a:buFont typeface="Arial"/>
              <a:buNone/>
            </a:pPr>
            <a:r>
              <a:rPr b="0" i="0" lang="es-CO" sz="1800" u="none" cap="none" strike="noStrike">
                <a:solidFill>
                  <a:srgbClr val="172B7E"/>
                </a:solidFill>
                <a:latin typeface="Arial"/>
                <a:ea typeface="Arial"/>
                <a:cs typeface="Arial"/>
                <a:sym typeface="Arial"/>
              </a:rPr>
              <a:t>Pablo Saurez – psuarezv@unal.edu.co</a:t>
            </a:r>
            <a:endParaRPr b="0" i="0" sz="1800" u="none" cap="none" strike="noStrike">
              <a:solidFill>
                <a:srgbClr val="172B7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B7E"/>
              </a:buClr>
              <a:buSzPts val="1800"/>
              <a:buFont typeface="Arial"/>
              <a:buNone/>
            </a:pPr>
            <a:r>
              <a:rPr b="0" i="0" lang="es-CO" sz="1800" u="none" cap="none" strike="noStrike">
                <a:solidFill>
                  <a:srgbClr val="172B7E"/>
                </a:solidFill>
                <a:latin typeface="Arial"/>
                <a:ea typeface="Arial"/>
                <a:cs typeface="Arial"/>
                <a:sym typeface="Arial"/>
              </a:rPr>
              <a:t>Facultad de ingeniería – POO - Sede Bogotá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 sz="4000">
                <a:latin typeface="Arial"/>
                <a:ea typeface="Arial"/>
                <a:cs typeface="Arial"/>
                <a:sym typeface="Arial"/>
              </a:rPr>
              <a:t>Problem Statement 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457200" y="1600201"/>
            <a:ext cx="8229600" cy="169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CO" sz="2800">
                <a:latin typeface="Arial"/>
                <a:ea typeface="Arial"/>
                <a:cs typeface="Arial"/>
                <a:sym typeface="Arial"/>
              </a:rPr>
              <a:t>Deficiency in knowledge in the area of ​​mathematics in the university community.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CO" sz="2800">
                <a:latin typeface="Arial"/>
                <a:ea typeface="Arial"/>
                <a:cs typeface="Arial"/>
                <a:sym typeface="Arial"/>
              </a:rPr>
              <a:t>The most deficient subject in general is calculations</a:t>
            </a:r>
            <a:r>
              <a:rPr lang="es-CO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259080" y="6140232"/>
            <a:ext cx="3116580" cy="64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Sede Bogotá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Facultad de ingeniería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Programación Orientada a Objetos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Néstor German Bolívar Pulgarín – nbolivar@unal.edu.co  </a:t>
            </a:r>
            <a:endParaRPr b="0" i="1" sz="900" u="none" cap="none" strike="noStrike">
              <a:solidFill>
                <a:srgbClr val="F2E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 sz="4000">
                <a:latin typeface="Arial"/>
                <a:ea typeface="Arial"/>
                <a:cs typeface="Arial"/>
                <a:sym typeface="Arial"/>
              </a:rPr>
              <a:t>What are our objectives?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457200" y="1600200"/>
            <a:ext cx="8229600" cy="4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s-CO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multiple minigames that helps to learn mathematics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s-CO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Stimulate the learning of mathematical knowledge in a didactical way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s-CO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interface that helps the user to navigate around our mini games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0" name="Google Shape;100;p4"/>
          <p:cNvSpPr txBox="1"/>
          <p:nvPr/>
        </p:nvSpPr>
        <p:spPr>
          <a:xfrm>
            <a:off x="259080" y="6140232"/>
            <a:ext cx="3116580" cy="64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Sede Bogotá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Facultad de ingeniería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Programación Orientada a Objetos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Néstor German Bolívar Pulgarín – nbolivar@unal.edu.co  </a:t>
            </a:r>
            <a:endParaRPr b="0" i="1" sz="900" u="none" cap="none" strike="noStrike">
              <a:solidFill>
                <a:srgbClr val="F2E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a9618fdaa7_0_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 sz="4000">
                <a:latin typeface="Arial"/>
                <a:ea typeface="Arial"/>
                <a:cs typeface="Arial"/>
                <a:sym typeface="Arial"/>
              </a:rPr>
              <a:t>What are our challenges?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a9618fdaa7_0_4"/>
          <p:cNvSpPr txBox="1"/>
          <p:nvPr>
            <p:ph idx="1" type="body"/>
          </p:nvPr>
        </p:nvSpPr>
        <p:spPr>
          <a:xfrm>
            <a:off x="457200" y="1593250"/>
            <a:ext cx="82296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CO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s-CO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ithub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CO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Handle new unity tool due to its differences with java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CO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implementation of the C# library, having to perform tasks that we never imagined how they would be.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CO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an algorithm to graph the functions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a9618fdaa7_0_4"/>
          <p:cNvSpPr txBox="1"/>
          <p:nvPr/>
        </p:nvSpPr>
        <p:spPr>
          <a:xfrm>
            <a:off x="259080" y="6140232"/>
            <a:ext cx="31167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Sede Bogotá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Facultad de ingeniería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Programación Orientada a Objetos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Néstor German Bolívar Pulgarín – nbolivar@unal.edu.co  </a:t>
            </a:r>
            <a:endParaRPr b="0" i="1" sz="900" u="none" cap="none" strike="noStrike">
              <a:solidFill>
                <a:srgbClr val="F2E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 sz="4000">
                <a:latin typeface="Arial"/>
                <a:ea typeface="Arial"/>
                <a:cs typeface="Arial"/>
                <a:sym typeface="Arial"/>
              </a:rPr>
              <a:t>What is the project tracking tool?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7"/>
          <p:cNvGrpSpPr/>
          <p:nvPr/>
        </p:nvGrpSpPr>
        <p:grpSpPr>
          <a:xfrm>
            <a:off x="458820" y="2500726"/>
            <a:ext cx="8226358" cy="2724910"/>
            <a:chOff x="1620" y="900526"/>
            <a:chExt cx="8226358" cy="2724910"/>
          </a:xfrm>
        </p:grpSpPr>
        <p:sp>
          <p:nvSpPr>
            <p:cNvPr id="114" name="Google Shape;114;p7"/>
            <p:cNvSpPr/>
            <p:nvPr/>
          </p:nvSpPr>
          <p:spPr>
            <a:xfrm>
              <a:off x="1620" y="900526"/>
              <a:ext cx="2570669" cy="1771191"/>
            </a:xfrm>
            <a:prstGeom prst="roundRect">
              <a:avLst>
                <a:gd fmla="val 16667" name="adj"/>
              </a:avLst>
            </a:prstGeom>
            <a:blipFill rotWithShape="1">
              <a:blip r:embed="rId3">
                <a:alphaModFix/>
              </a:blip>
              <a:stretch>
                <a:fillRect b="0" l="-10999" r="-10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620" y="2671718"/>
              <a:ext cx="2570669" cy="953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 txBox="1"/>
            <p:nvPr/>
          </p:nvSpPr>
          <p:spPr>
            <a:xfrm>
              <a:off x="1620" y="2671718"/>
              <a:ext cx="2570669" cy="953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34250" spcFirstLastPara="1" rIns="334250" wrap="square" tIns="334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00"/>
                <a:buFont typeface="Arial"/>
                <a:buNone/>
              </a:pPr>
              <a:r>
                <a:rPr b="0" i="0" lang="es-CO" sz="4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GitHu</a:t>
              </a:r>
              <a:r>
                <a:rPr lang="es-CO" sz="4700"/>
                <a:t>b</a:t>
              </a:r>
              <a:endParaRPr b="0" i="0" sz="4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829465" y="900526"/>
              <a:ext cx="2570669" cy="1771191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-10999" r="-10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2829465" y="2671718"/>
              <a:ext cx="2570669" cy="953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 txBox="1"/>
            <p:nvPr/>
          </p:nvSpPr>
          <p:spPr>
            <a:xfrm>
              <a:off x="2829465" y="2671718"/>
              <a:ext cx="2570669" cy="953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34250" spcFirstLastPara="1" rIns="334250" wrap="square" tIns="334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00"/>
                <a:buFont typeface="Arial"/>
                <a:buNone/>
              </a:pPr>
              <a:r>
                <a:rPr b="0" i="0" lang="es-CO" sz="4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Jira</a:t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5657309" y="900526"/>
              <a:ext cx="2570669" cy="1771191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stretch>
                <a:fillRect b="0" l="-1998" r="-1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5657309" y="2671718"/>
              <a:ext cx="2570669" cy="953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 txBox="1"/>
            <p:nvPr/>
          </p:nvSpPr>
          <p:spPr>
            <a:xfrm>
              <a:off x="5657309" y="2671718"/>
              <a:ext cx="2570669" cy="953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34250" spcFirstLastPara="1" rIns="334250" wrap="square" tIns="334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00"/>
                <a:buFont typeface="Arial"/>
                <a:buNone/>
              </a:pPr>
              <a:r>
                <a:rPr b="0" i="0" lang="es-CO" sz="4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Unity</a:t>
              </a:r>
              <a:endParaRPr/>
            </a:p>
          </p:txBody>
        </p:sp>
      </p:grpSp>
      <p:sp>
        <p:nvSpPr>
          <p:cNvPr id="123" name="Google Shape;123;p7"/>
          <p:cNvSpPr txBox="1"/>
          <p:nvPr/>
        </p:nvSpPr>
        <p:spPr>
          <a:xfrm>
            <a:off x="259080" y="6140232"/>
            <a:ext cx="3116580" cy="64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Sede Bogotá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Facultad de ingeniería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Programación Orientada a Objetos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Néstor German Bolívar Pulgarín – nbolivar@unal.edu.co  </a:t>
            </a:r>
            <a:endParaRPr b="0" i="1" sz="900" u="none" cap="none" strike="noStrike">
              <a:solidFill>
                <a:srgbClr val="F2E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a9618fdaa7_0_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 sz="4000">
                <a:latin typeface="Arial"/>
                <a:ea typeface="Arial"/>
                <a:cs typeface="Arial"/>
                <a:sym typeface="Arial"/>
              </a:rPr>
              <a:t>What were our results?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a9618fdaa7_0_12"/>
          <p:cNvSpPr txBox="1"/>
          <p:nvPr>
            <p:ph idx="1" type="body"/>
          </p:nvPr>
        </p:nvSpPr>
        <p:spPr>
          <a:xfrm>
            <a:off x="457200" y="1417650"/>
            <a:ext cx="8229600" cy="21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Char char="•"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a9618fdaa7_0_12"/>
          <p:cNvSpPr txBox="1"/>
          <p:nvPr/>
        </p:nvSpPr>
        <p:spPr>
          <a:xfrm>
            <a:off x="259080" y="6140232"/>
            <a:ext cx="31167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Sede Bogotá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Facultad de ingeniería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Programación Orientada a Objetos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Néstor German Bolívar Pulgarín – nbolivar@unal.edu.co  </a:t>
            </a:r>
            <a:endParaRPr b="0" i="1" sz="900" u="none" cap="none" strike="noStrike">
              <a:solidFill>
                <a:srgbClr val="F2E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1a9618fdaa7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25" y="1263601"/>
            <a:ext cx="8669573" cy="4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a9618fdaa7_4_9"/>
          <p:cNvSpPr txBox="1"/>
          <p:nvPr/>
        </p:nvSpPr>
        <p:spPr>
          <a:xfrm>
            <a:off x="259080" y="6140232"/>
            <a:ext cx="31167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Sede Bogotá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Facultad de ingeniería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Programación Orientada a Objetos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Néstor German Bolívar Pulgarín – nbolivar@unal.edu.co  </a:t>
            </a:r>
            <a:endParaRPr b="0" i="1" sz="900" u="none" cap="none" strike="noStrike">
              <a:solidFill>
                <a:srgbClr val="F2E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1a9618fdaa7_4_9"/>
          <p:cNvPicPr preferRelativeResize="0"/>
          <p:nvPr/>
        </p:nvPicPr>
        <p:blipFill rotWithShape="1">
          <a:blip r:embed="rId3">
            <a:alphaModFix/>
          </a:blip>
          <a:srcRect b="0" l="7082" r="4272" t="14973"/>
          <a:stretch/>
        </p:blipFill>
        <p:spPr>
          <a:xfrm>
            <a:off x="259075" y="331300"/>
            <a:ext cx="8636452" cy="563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a9618fdaa7_4_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 sz="4000">
                <a:latin typeface="Arial"/>
                <a:ea typeface="Arial"/>
                <a:cs typeface="Arial"/>
                <a:sym typeface="Arial"/>
              </a:rPr>
              <a:t>What were our results?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a9618fdaa7_4_17"/>
          <p:cNvSpPr txBox="1"/>
          <p:nvPr>
            <p:ph idx="1" type="body"/>
          </p:nvPr>
        </p:nvSpPr>
        <p:spPr>
          <a:xfrm>
            <a:off x="457200" y="1417650"/>
            <a:ext cx="8229600" cy="21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Char char="•"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a9618fdaa7_4_17"/>
          <p:cNvSpPr txBox="1"/>
          <p:nvPr/>
        </p:nvSpPr>
        <p:spPr>
          <a:xfrm>
            <a:off x="259080" y="6140232"/>
            <a:ext cx="31167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Sede Bogotá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Facultad de ingeniería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Programación Orientada a Objetos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-CO" sz="900" u="none" cap="none" strike="noStrike">
                <a:solidFill>
                  <a:srgbClr val="F2E6CC"/>
                </a:solidFill>
                <a:latin typeface="Arial"/>
                <a:ea typeface="Arial"/>
                <a:cs typeface="Arial"/>
                <a:sym typeface="Arial"/>
              </a:rPr>
              <a:t>Néstor German Bolívar Pulgarín – nbolivar@unal.edu.co  </a:t>
            </a:r>
            <a:endParaRPr b="0" i="1" sz="900" u="none" cap="none" strike="noStrike">
              <a:solidFill>
                <a:srgbClr val="F2E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1a9618fdaa7_4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75" y="1292075"/>
            <a:ext cx="8719277" cy="463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ntilla-presentac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