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Default Extension="gif" ContentType="image/gif"/>
  <Default Extension="jpg" ContentType="image/jpeg"/>
  <Default Extension="jpeg" ContentType="image/jpeg"/>
  <Default Extension="png" ContentType="image/png"/>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hPercent val="100"/>
      <c:rotY val="0"/>
      <c:depthPercent val="100"/>
      <c:rAngAx val="1"/>
      <c:perspective val="30"/>
    </c:view3D>
    <c:plotArea>
      <c:layout>
        <c:manualLayout>
          <c:xMode val="edge"/>
          <c:yMode val="edge"/>
        </c:manualLayout>
      </c:layout>
      <c:pie3DChart>
        <c:varyColors val="1"/>
        <c:ser>
          <c:idx val="0"/>
          <c:order val="0"/>
          <c:tx>
            <c:v>Types</c:v>
          </c:tx>
          <c:explosion val="15"/>
          <c:dLbls>
            <c:txPr>
              <a:bodyPr/>
              <a:lstStyle/>
              <a:p>
                <a:pPr>
                  <a:defRPr b="false" i="false" strike="noStrike" sz="1800" u="none">
                    <a:solidFill>
                      <a:srgbClr val="000000">
                        <a:alpha val="100000"/>
                      </a:srgbClr>
                    </a:solidFill>
                    <a:latin typeface="Calibri"/>
                  </a:defRPr>
                </a:pPr>
                <a:endParaRPr lang="en-US" dirty="0"/>
              </a:p>
            </c:txPr>
            <c:dLblPos val="bestFit"/>
            <c:showVal val="0"/>
            <c:showCatName val="1"/>
            <c:showSerName val="0"/>
            <c:showPercent val="1"/>
            <c:showLeaderLines val="1"/>
          </c:dLbls>
          <c:cat>
            <c:strLit>
              <c:ptCount val="4"/>
              <c:pt idx="0">
                <c:v>SJ / Gardiens</c:v>
              </c:pt>
              <c:pt idx="1">
                <c:v>SP / Artisans</c:v>
              </c:pt>
              <c:pt idx="2">
                <c:v>NF / Idéalistes</c:v>
              </c:pt>
              <c:pt idx="3">
                <c:v>NT / Rationnels</c:v>
              </c:pt>
            </c:strLit>
          </c:cat>
          <c:val>
            <c:numLit>
              <c:ptCount val="4"/>
              <c:pt idx="0">
                <c:v>18</c:v>
              </c:pt>
              <c:pt idx="1">
                <c:v>10</c:v>
              </c:pt>
              <c:pt idx="2">
                <c:v>17</c:v>
              </c:pt>
              <c:pt idx="3">
                <c:v>22</c:v>
              </c:pt>
            </c:numLit>
          </c:val>
        </c:ser>
      </c:pie3DChart>
    </c:plotArea>
    <c:plotVisOnly val="1"/>
  </c:chart>
  <c:spPr/>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hPercent val="100"/>
      <c:rotY val="0"/>
      <c:depthPercent val="100"/>
      <c:rAngAx val="1"/>
      <c:perspective val="30"/>
    </c:view3D>
    <c:plotArea>
      <c:layout>
        <c:manualLayout>
          <c:xMode val="edge"/>
          <c:yMode val="edge"/>
        </c:manualLayout>
      </c:layout>
      <c:pie3DChart>
        <c:varyColors val="1"/>
        <c:ser>
          <c:idx val="0"/>
          <c:order val="0"/>
          <c:tx>
            <c:v>Types</c:v>
          </c:tx>
          <c:explosion val="10"/>
          <c:dLbls>
            <c:txPr>
              <a:bodyPr/>
              <a:lstStyle/>
              <a:p>
                <a:pPr>
                  <a:defRPr b="false" i="false" strike="noStrike" sz="1300" u="none">
                    <a:solidFill>
                      <a:srgbClr val="000000">
                        <a:alpha val="100000"/>
                      </a:srgbClr>
                    </a:solidFill>
                    <a:latin typeface="Calibri"/>
                  </a:defRPr>
                </a:pPr>
                <a:endParaRPr lang="en-US" dirty="0"/>
              </a:p>
            </c:txPr>
            <c:dLblPos val="bestFit"/>
            <c:showVal val="0"/>
            <c:showCatName val="1"/>
            <c:showSerName val="0"/>
            <c:showPercent val="1"/>
            <c:showLeaderLines val="1"/>
          </c:dLbls>
          <c:cat>
            <c:strLit>
              <c:ptCount val="4"/>
              <c:pt idx="0">
                <c:v>eSJ / Gardiens</c:v>
              </c:pt>
              <c:pt idx="1">
                <c:v>eSP / Artisans</c:v>
              </c:pt>
              <c:pt idx="2">
                <c:v>eNF / Idéalistes</c:v>
              </c:pt>
              <c:pt idx="3">
                <c:v>eNT / Rationnels</c:v>
              </c:pt>
            </c:strLit>
          </c:cat>
          <c:val>
            <c:numLit>
              <c:ptCount val="4"/>
              <c:pt idx="0">
                <c:v>14</c:v>
              </c:pt>
              <c:pt idx="1">
                <c:v>6</c:v>
              </c:pt>
              <c:pt idx="2">
                <c:v>8</c:v>
              </c:pt>
              <c:pt idx="3">
                <c:v>12</c:v>
              </c:pt>
            </c:numLit>
          </c:val>
        </c:ser>
      </c:pie3DChart>
    </c:plotArea>
    <c:plotVisOnly val="1"/>
  </c:chart>
  <c:spPr/>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hPercent val="100"/>
      <c:rotY val="0"/>
      <c:depthPercent val="100"/>
      <c:rAngAx val="1"/>
      <c:perspective val="30"/>
    </c:view3D>
    <c:plotArea>
      <c:layout>
        <c:manualLayout>
          <c:xMode val="edge"/>
          <c:yMode val="edge"/>
        </c:manualLayout>
      </c:layout>
      <c:pie3DChart>
        <c:varyColors val="1"/>
        <c:ser>
          <c:idx val="0"/>
          <c:order val="0"/>
          <c:tx>
            <c:v>Types</c:v>
          </c:tx>
          <c:explosion val="10"/>
          <c:dLbls>
            <c:txPr>
              <a:bodyPr/>
              <a:lstStyle/>
              <a:p>
                <a:pPr>
                  <a:defRPr b="false" i="false" strike="noStrike" sz="1300" u="none">
                    <a:solidFill>
                      <a:srgbClr val="000000">
                        <a:alpha val="100000"/>
                      </a:srgbClr>
                    </a:solidFill>
                    <a:latin typeface="Calibri"/>
                  </a:defRPr>
                </a:pPr>
                <a:endParaRPr lang="en-US" dirty="0"/>
              </a:p>
            </c:txPr>
            <c:dLblPos val="bestFit"/>
            <c:showVal val="0"/>
            <c:showCatName val="1"/>
            <c:showSerName val="0"/>
            <c:showPercent val="1"/>
            <c:showLeaderLines val="1"/>
          </c:dLbls>
          <c:cat>
            <c:strLit>
              <c:ptCount val="4"/>
              <c:pt idx="0">
                <c:v>iSJ / Gardiens</c:v>
              </c:pt>
              <c:pt idx="1">
                <c:v>iSP / Artisans</c:v>
              </c:pt>
              <c:pt idx="2">
                <c:v>iNF / Idéalistes</c:v>
              </c:pt>
              <c:pt idx="3">
                <c:v>iNT / Rationnels</c:v>
              </c:pt>
            </c:strLit>
          </c:cat>
          <c:val>
            <c:numLit>
              <c:ptCount val="4"/>
              <c:pt idx="0">
                <c:v>4</c:v>
              </c:pt>
              <c:pt idx="1">
                <c:v>4</c:v>
              </c:pt>
              <c:pt idx="2">
                <c:v>9</c:v>
              </c:pt>
              <c:pt idx="3">
                <c:v>10</c:v>
              </c:pt>
            </c:numLit>
          </c:val>
        </c:ser>
      </c:pie3DChart>
    </c:plotArea>
    <c:plotVisOnly val="1"/>
  </c:chart>
  <c:spPr/>
</c:chartSpace>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prstGeom prst="rect">
            <a:avLst/>
          </a:prstGeom>
          <a:noFill/>
          <a:ln w="12700">
            <a:solidFill>
              <a:prstClr val="black"/>
            </a:solidFill>
          </a:ln>
        </p:spPr>
      </p:sp>
      <p:sp>
        <p:nvSpPr>
          <p:cNvPr id="3" name="Notes Placeholder"/>
          <p:cNvSpPr>
            <a:spLocks noGrp="1"/>
          </p:cNvSpPr>
          <p:nvPr>
            <p:ph type="body" idx="1"/>
          </p:nvPr>
        </p:nvSpPr>
        <p:spPr>
          <a:xfrm>
            <a:off x="0" y="0"/>
            <a:ext cx="5486400" cy="3600450"/>
          </a:xfrm>
          <a:prstGeom prst="rect">
            <a:avLst/>
          </a:prstGeom>
        </p:spPr>
        <p:txBody>
          <a:bodyPr/>
          <a:lstStyle/>
          <a:p>
            <a:pPr algn="l" fontAlgn="base" marL="0" marR="0" indent="0" lvl="0">
              <a:lnSpc>
                <a:spcPct val="100000"/>
              </a:lnSpc>
            </a:pPr>
            <a:r>
              <a:rPr lang="en-US" sz="1000" spc="0" u="none">
                <a:solidFill>
                  <a:srgbClr val="000000">
                    <a:alpha val="100000"/>
                  </a:srgbClr>
                </a:solidFill>
                <a:latin typeface="Calibri"/>
              </a:rPr>
              <a:t><![CDATA[La combinaison par tempéraments est la plus polyvalente de toutes et peut être utilisée dans presque tous les cas. Elle convient particulièrement bien pour ce qui concerne l'apprentissage, le leadership, l'analyse du fonctionnement du groupe ou d'une organisation.
SJ : réalisme, organisation, responsabilité, structure
SP : sens pratique, flexibilité, réactivité
NT : conception, innovation, savoir, rationalité
NF : idéalisme, empathie, recherche de sens]]></a:t>
            </a: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prstGeom prst="rect">
            <a:avLst/>
          </a:prstGeom>
          <a:noFill/>
          <a:ln w="12700">
            <a:solidFill>
              <a:prstClr val="black"/>
            </a:solidFill>
          </a:ln>
        </p:spPr>
      </p:sp>
      <p:sp>
        <p:nvSpPr>
          <p:cNvPr id="3" name="Notes Placeholder"/>
          <p:cNvSpPr>
            <a:spLocks noGrp="1"/>
          </p:cNvSpPr>
          <p:nvPr>
            <p:ph type="body" idx="1"/>
          </p:nvPr>
        </p:nvSpPr>
        <p:spPr>
          <a:xfrm>
            <a:off x="0" y="0"/>
            <a:ext cx="5486400" cy="3600450"/>
          </a:xfrm>
          <a:prstGeom prst="rect">
            <a:avLst/>
          </a:prstGeom>
        </p:spPr>
        <p:txBody>
          <a:bodyPr/>
          <a:lstStyle/>
          <a:p>
            <a:pPr algn="l" fontAlgn="base" marL="0" marR="0" indent="0" lvl="0">
              <a:lnSpc>
                <a:spcPct val="100000"/>
              </a:lnSpc>
            </a:pPr>
            <a:r>
              <a:rPr lang="en-US" sz="1000" spc="0" u="none">
                <a:solidFill>
                  <a:srgbClr val="000000">
                    <a:alpha val="100000"/>
                  </a:srgbClr>
                </a:solidFill>
                <a:latin typeface="Calibri"/>
              </a:rPr>
              <a:t><![CDATA[Cette comparaison permet de contraster l'observatopn des temperaments dans le dynamique de l'équipe. Les tempéraments extravertis (à gauche) ayant tendance a etre plus 'visible' que les tempéraments introvertis.
			Cette comparaison est surtout pertinente lorsqu'il y a de fortes différences entre le 2 diagrammes.]]></a:t>
            </a:r>
          </a:p>
        </p:txBody>
      </p:sp>
    </p:spTree>
  </p:cSld>
</p:note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773909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PG_Fond_L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P_Fond_L2.jpg"/>
  <Relationship Id="rId3" Type="http://schemas.openxmlformats.org/officeDocument/2006/relationships/chart" Target="../charts/chart3.xml"/>
  <Relationship Id="rId4" Type="http://schemas.openxmlformats.org/officeDocument/2006/relationships/notesSlide" Target="../notesSlides/notesSlide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P_Fond_L4.jpg"/>
  <Relationship Id="rId3" Type="http://schemas.openxmlformats.org/officeDocument/2006/relationships/chart" Target="../charts/chart5.xml"/>
  <Relationship Id="rId4" Type="http://schemas.openxmlformats.org/officeDocument/2006/relationships/chart" Target="../charts/chart6.xml"/>
  <Relationship Id="rId5" Type="http://schemas.openxmlformats.org/officeDocument/2006/relationships/notesSlide" Target="../notesSlides/notesSlide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144000" cy="6858000"/>
          <a:chOff x="0" y="0"/>
          <a:chExt cx="9144000" cy="6858000"/>
        </a:xfrm>
      </p:grpSpPr>
      <p:pic>
        <p:nvPicPr>
          <p:cNvPr id="1" name="" descr=""/>
          <p:cNvPicPr>
            <a:picLocks noChangeAspect="1"/>
          </p:cNvPicPr>
          <p:nvPr/>
        </p:nvPicPr>
        <p:blipFill>
          <a:blip r:embed="rId2"/>
          <a:stretch>
            <a:fillRect/>
          </a:stretch>
        </p:blipFill>
        <p:spPr>
          <a:xfrm>
            <a:off x="0" y="0"/>
            <a:ext cx="9144000" cy="6858000"/>
          </a:xfrm>
          <a:prstGeom prst="rect">
            <a:avLst/>
          </a:prstGeom>
        </p:spPr>
      </p:pic>
      <p:sp>
        <p:nvSpPr>
          <p:cNvPr id="2" name=""/>
          <p:cNvSpPr txBox="1"/>
          <p:nvPr/>
        </p:nvSpPr>
        <p:spPr>
          <a:xfrm>
            <a:off x="2381250" y="2381250"/>
            <a:ext cx="4762500" cy="2857500"/>
          </a:xfrm>
          <a:prstGeom prst="rect"/>
        </p:spPr>
        <p:txBody>
          <a:bodyPr rtlCol="0" bIns="45720" lIns="91440" rIns="91440" tIns="45720">
            <a:spAutoFit/>
          </a:bodyPr>
          <a:lstStyle/>
          <a:p>
            <a:pPr algn="ctr" fontAlgn="base" marL="0" marR="0" indent="0" lvl="0">
              <a:lnSpc>
                <a:spcPct val="100000"/>
              </a:lnSpc>
            </a:pPr>
            <a:r>
              <a:rPr lang="en-US" b="1" sz="3200" spc="0" u="none">
                <a:solidFill>
                  <a:srgbClr val="000000">
                    <a:alpha val="100000"/>
                  </a:srgbClr>
                </a:solidFill>
                <a:latin typeface="Calibri"/>
              </a:rPr>
              <a:t><![CDATA[Profil typologique du groupe:
]]></a:t>
            </a:r>
            <a:r>
              <a:rPr lang="en-US" sz="3600" spc="0" u="none">
                <a:solidFill>
                  <a:srgbClr val="000000">
                    <a:alpha val="100000"/>
                  </a:srgbClr>
                </a:solidFill>
                <a:latin typeface="Calibri"/>
              </a:rPr>
              <a:t><![CDATA[Cle:AAA-00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144000" cy="6858000"/>
          <a:chOff x="0" y="0"/>
          <a:chExt cx="9144000" cy="6858000"/>
        </a:xfrm>
      </p:grpSpPr>
      <p:pic>
        <p:nvPicPr>
          <p:cNvPr id="1" name="" descr=""/>
          <p:cNvPicPr>
            <a:picLocks noChangeAspect="1"/>
          </p:cNvPicPr>
          <p:nvPr/>
        </p:nvPicPr>
        <p:blipFill>
          <a:blip r:embed="rId2"/>
          <a:stretch>
            <a:fillRect/>
          </a:stretch>
        </p:blipFill>
        <p:spPr>
          <a:xfrm>
            <a:off x="0" y="0"/>
            <a:ext cx="9144000" cy="6858000"/>
          </a:xfrm>
          <a:prstGeom prst="rect">
            <a:avLst/>
          </a:prstGeom>
        </p:spPr>
      </p:pic>
      <p:sp>
        <p:nvSpPr>
          <p:cNvPr id="2" name=""/>
          <p:cNvSpPr txBox="1"/>
          <p:nvPr/>
        </p:nvSpPr>
        <p:spPr>
          <a:xfrm>
            <a:off x="8715375" y="6619875"/>
            <a:ext cx="381000" cy="190500"/>
          </a:xfrm>
          <a:prstGeom prst="rect"/>
        </p:spPr>
        <p:txBody>
          <a:bodyPr rtlCol="0" bIns="45720" lIns="91440" rIns="91440" tIns="45720">
            <a:spAutoFit/>
          </a:bodyPr>
          <a:lstStyle/>
          <a:p>
            <a:pPr algn="r" fontAlgn="base" marL="0" marR="0" indent="0" lvl="0">
              <a:lnSpc>
                <a:spcPct val="100000"/>
              </a:lnSpc>
            </a:pPr>
            <a:r>
              <a:rPr lang="en-US" b="1" sz="1400" spc="0" u="none">
                <a:solidFill>
                  <a:srgbClr val="000000">
                    <a:alpha val="100000"/>
                  </a:srgbClr>
                </a:solidFill>
                <a:latin typeface="Calibri"/>
              </a:rPr>
              <a:t><![CDATA[2]]></a:t>
            </a:r>
          </a:p>
        </p:txBody>
      </p:sp>
      <p:sp>
        <p:nvSpPr>
          <p:cNvPr id="3" name=""/>
          <p:cNvSpPr txBox="1"/>
          <p:nvPr/>
        </p:nvSpPr>
        <p:spPr>
          <a:xfrm>
            <a:off x="2667000" y="6619875"/>
            <a:ext cx="3810000" cy="190500"/>
          </a:xfrm>
          <a:prstGeom prst="rect"/>
        </p:spPr>
        <p:txBody>
          <a:bodyPr rtlCol="0" bIns="45720" lIns="91440" rIns="91440" tIns="45720">
            <a:spAutoFit/>
          </a:bodyPr>
          <a:lstStyle/>
          <a:p>
            <a:pPr algn="ctr" fontAlgn="base" marL="0" marR="0" indent="0" lvl="0">
              <a:lnSpc>
                <a:spcPct val="100000"/>
              </a:lnSpc>
            </a:pPr>
            <a:r>
              <a:rPr lang="en-US" b="1" sz="1400" spc="0" u="none">
                <a:solidFill>
                  <a:srgbClr val="000000">
                    <a:alpha val="100000"/>
                  </a:srgbClr>
                </a:solidFill>
                <a:latin typeface="Calibri"/>
              </a:rPr>
              <a:t><![CDATA[Cle:AAA-001 ]]></a:t>
            </a:r>
          </a:p>
        </p:txBody>
      </p:sp>
      <p:sp>
        <p:nvSpPr>
          <p:cNvPr id="4" name=""/>
          <p:cNvSpPr txBox="1"/>
          <p:nvPr/>
        </p:nvSpPr>
        <p:spPr>
          <a:xfrm>
            <a:off x="95250" y="6619875"/>
            <a:ext cx="1428750" cy="190500"/>
          </a:xfrm>
          <a:prstGeom prst="rect"/>
        </p:spPr>
        <p:txBody>
          <a:bodyPr rtlCol="0" bIns="45720" lIns="91440" rIns="91440" tIns="45720">
            <a:spAutoFit/>
          </a:bodyPr>
          <a:lstStyle/>
          <a:p>
            <a:pPr algn="l" fontAlgn="base" marL="0" marR="0" indent="0" lvl="0">
              <a:lnSpc>
                <a:spcPct val="100000"/>
              </a:lnSpc>
            </a:pPr>
            <a:r>
              <a:rPr lang="en-US" b="1" sz="1400" spc="0" u="none">
                <a:solidFill>
                  <a:srgbClr val="000000">
                    <a:alpha val="100000"/>
                  </a:srgbClr>
                </a:solidFill>
                <a:latin typeface="Calibri"/>
              </a:rPr>
              <a:t><![CDATA[01-03-2017]]></a:t>
            </a:r>
          </a:p>
        </p:txBody>
      </p:sp>
      <p:graphicFrame>
        <p:nvGraphicFramePr>
          <p:cNvPr id="5" name="PHPPowerPointPie" descr=""/>
          <p:cNvGraphicFramePr/>
          <p:nvPr/>
        </p:nvGraphicFramePr>
        <p:xfrm>
          <a:off x="2019300" y="1752600"/>
          <a:ext cx="5486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6" name=""/>
          <p:cNvSpPr txBox="1"/>
          <p:nvPr/>
        </p:nvSpPr>
        <p:spPr>
          <a:xfrm>
            <a:off x="1905000" y="274320"/>
            <a:ext cx="5715000" cy="762000"/>
          </a:xfrm>
          <a:prstGeom prst="rect"/>
        </p:spPr>
        <p:txBody>
          <a:bodyPr rtlCol="0" bIns="45720" lIns="91440" rIns="91440" tIns="45720">
            <a:spAutoFit/>
          </a:bodyPr>
          <a:lstStyle/>
          <a:p>
            <a:pPr algn="ctr" fontAlgn="base" marL="0" marR="0" indent="0" lvl="0">
              <a:lnSpc>
                <a:spcPct val="100000"/>
              </a:lnSpc>
            </a:pPr>
            <a:r>
              <a:rPr lang="en-US" b="1" sz="2800" spc="0" u="none">
                <a:solidFill>
                  <a:srgbClr val="000000">
                    <a:alpha val="100000"/>
                  </a:srgbClr>
                </a:solidFill>
                <a:latin typeface="Calibri"/>
              </a:rPr>
              <a:t><![CDATA[Distribution par tempérament]]></a:t>
            </a:r>
          </a:p>
        </p:txBody>
      </p:sp>
      <p:sp>
        <p:nvSpPr>
          <p:cNvPr id="7" name=""/>
          <p:cNvSpPr txBox="1"/>
          <p:nvPr/>
        </p:nvSpPr>
        <p:spPr>
          <a:xfrm>
            <a:off x="476250" y="762000"/>
            <a:ext cx="2190750" cy="1333500"/>
          </a:xfrm>
          <a:prstGeom prst="rect"/>
        </p:spPr>
        <p:txBody>
          <a:bodyPr rtlCol="0" bIns="45720" lIns="91440" rIns="91440" tIns="45720">
            <a:spAutoFit/>
          </a:bodyPr>
          <a:lstStyle/>
          <a:p>
            <a:pPr algn="l" fontAlgn="base" marL="0" marR="0" indent="0" lvl="0">
              <a:lnSpc>
                <a:spcPct val="100000"/>
              </a:lnSpc>
            </a:pPr>
            <a:r>
              <a:rPr lang="en-US" b="1" sz="2000" spc="0" u="none">
                <a:solidFill>
                  <a:srgbClr val="800000">
                    <a:alpha val="100000"/>
                  </a:srgbClr>
                </a:solidFill>
                <a:latin typeface="Calibri"/>
              </a:rPr>
              <a:t><![CDATA[SJ
]]></a:t>
            </a:r>
            <a:r>
              <a:rPr lang="en-US" sz="1300" spc="0" u="none">
                <a:solidFill>
                  <a:srgbClr val="800000">
                    <a:alpha val="100000"/>
                  </a:srgbClr>
                </a:solidFill>
                <a:latin typeface="Calibri"/>
              </a:rPr>
              <a:t><![CDATA[Sens pratique, flexibilité, réactivité ]]></a:t>
            </a:r>
          </a:p>
        </p:txBody>
      </p:sp>
      <p:sp>
        <p:nvSpPr>
          <p:cNvPr id="8" name=""/>
          <p:cNvSpPr txBox="1"/>
          <p:nvPr/>
        </p:nvSpPr>
        <p:spPr>
          <a:xfrm>
            <a:off x="476250" y="5143500"/>
            <a:ext cx="2190750" cy="1333500"/>
          </a:xfrm>
          <a:prstGeom prst="rect"/>
        </p:spPr>
        <p:txBody>
          <a:bodyPr rtlCol="0" bIns="45720" lIns="91440" rIns="91440" tIns="45720">
            <a:spAutoFit/>
          </a:bodyPr>
          <a:lstStyle/>
          <a:p>
            <a:pPr algn="l" fontAlgn="base" marL="0" marR="0" indent="0" lvl="0">
              <a:lnSpc>
                <a:spcPct val="100000"/>
              </a:lnSpc>
            </a:pPr>
            <a:r>
              <a:rPr lang="en-US" b="1" sz="2000" spc="0" u="none">
                <a:solidFill>
                  <a:srgbClr val="800000">
                    <a:alpha val="100000"/>
                  </a:srgbClr>
                </a:solidFill>
                <a:latin typeface="Calibri"/>
              </a:rPr>
              <a:t><![CDATA[SP
]]></a:t>
            </a:r>
            <a:r>
              <a:rPr lang="en-US" sz="1300" spc="0" u="none">
                <a:solidFill>
                  <a:srgbClr val="800000">
                    <a:alpha val="100000"/>
                  </a:srgbClr>
                </a:solidFill>
                <a:latin typeface="Calibri"/>
              </a:rPr>
              <a:t><![CDATA[Conception, innovation, savoir, rationalité ]]></a:t>
            </a:r>
          </a:p>
        </p:txBody>
      </p:sp>
      <p:sp>
        <p:nvSpPr>
          <p:cNvPr id="9" name=""/>
          <p:cNvSpPr txBox="1"/>
          <p:nvPr/>
        </p:nvSpPr>
        <p:spPr>
          <a:xfrm>
            <a:off x="6762750" y="762000"/>
            <a:ext cx="2190750" cy="1333500"/>
          </a:xfrm>
          <a:prstGeom prst="rect"/>
        </p:spPr>
        <p:txBody>
          <a:bodyPr rtlCol="0" bIns="45720" lIns="91440" rIns="91440" tIns="45720">
            <a:spAutoFit/>
          </a:bodyPr>
          <a:lstStyle/>
          <a:p>
            <a:pPr algn="r" fontAlgn="base" marL="0" marR="0" indent="0" lvl="0">
              <a:lnSpc>
                <a:spcPct val="100000"/>
              </a:lnSpc>
            </a:pPr>
            <a:r>
              <a:rPr lang="en-US" b="1" sz="2000" spc="0" u="none">
                <a:solidFill>
                  <a:srgbClr val="800000">
                    <a:alpha val="100000"/>
                  </a:srgbClr>
                </a:solidFill>
                <a:latin typeface="Calibri"/>
              </a:rPr>
              <a:t><![CDATA[NF
]]></a:t>
            </a:r>
            <a:r>
              <a:rPr lang="en-US" sz="1300" spc="0" u="none">
                <a:solidFill>
                  <a:srgbClr val="800000">
                    <a:alpha val="100000"/>
                  </a:srgbClr>
                </a:solidFill>
                <a:latin typeface="Calibri"/>
              </a:rPr>
              <a:t><![CDATA[Réalisme, organisation, responsabilité, structure]]></a:t>
            </a:r>
          </a:p>
        </p:txBody>
      </p:sp>
      <p:sp>
        <p:nvSpPr>
          <p:cNvPr id="10" name=""/>
          <p:cNvSpPr txBox="1"/>
          <p:nvPr/>
        </p:nvSpPr>
        <p:spPr>
          <a:xfrm>
            <a:off x="6762750" y="5143500"/>
            <a:ext cx="2190750" cy="1333500"/>
          </a:xfrm>
          <a:prstGeom prst="rect"/>
        </p:spPr>
        <p:txBody>
          <a:bodyPr rtlCol="0" bIns="45720" lIns="91440" rIns="91440" tIns="45720">
            <a:spAutoFit/>
          </a:bodyPr>
          <a:lstStyle/>
          <a:p>
            <a:pPr algn="r" fontAlgn="base" marL="0" marR="0" indent="0" lvl="0">
              <a:lnSpc>
                <a:spcPct val="100000"/>
              </a:lnSpc>
            </a:pPr>
            <a:r>
              <a:rPr lang="en-US" b="1" sz="2000" spc="0" u="none">
                <a:solidFill>
                  <a:srgbClr val="800000">
                    <a:alpha val="100000"/>
                  </a:srgbClr>
                </a:solidFill>
                <a:latin typeface="Calibri"/>
              </a:rPr>
              <a:t><![CDATA[NT
]]></a:t>
            </a:r>
            <a:r>
              <a:rPr lang="en-US" sz="1300" spc="0" u="none">
                <a:solidFill>
                  <a:srgbClr val="800000">
                    <a:alpha val="100000"/>
                  </a:srgbClr>
                </a:solidFill>
                <a:latin typeface="Calibri"/>
              </a:rPr>
              <a:t><![CDATA[Idéalisme, empathie, recherche de se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144000" cy="6858000"/>
          <a:chOff x="0" y="0"/>
          <a:chExt cx="9144000" cy="6858000"/>
        </a:xfrm>
      </p:grpSpPr>
      <p:pic>
        <p:nvPicPr>
          <p:cNvPr id="1" name="" descr=""/>
          <p:cNvPicPr>
            <a:picLocks noChangeAspect="1"/>
          </p:cNvPicPr>
          <p:nvPr/>
        </p:nvPicPr>
        <p:blipFill>
          <a:blip r:embed="rId2"/>
          <a:stretch>
            <a:fillRect/>
          </a:stretch>
        </p:blipFill>
        <p:spPr>
          <a:xfrm>
            <a:off x="0" y="0"/>
            <a:ext cx="9144000" cy="6858000"/>
          </a:xfrm>
          <a:prstGeom prst="rect">
            <a:avLst/>
          </a:prstGeom>
        </p:spPr>
      </p:pic>
      <p:sp>
        <p:nvSpPr>
          <p:cNvPr id="2" name=""/>
          <p:cNvSpPr txBox="1"/>
          <p:nvPr/>
        </p:nvSpPr>
        <p:spPr>
          <a:xfrm>
            <a:off x="8715375" y="6619875"/>
            <a:ext cx="381000" cy="190500"/>
          </a:xfrm>
          <a:prstGeom prst="rect"/>
        </p:spPr>
        <p:txBody>
          <a:bodyPr rtlCol="0" bIns="45720" lIns="91440" rIns="91440" tIns="45720">
            <a:spAutoFit/>
          </a:bodyPr>
          <a:lstStyle/>
          <a:p>
            <a:pPr algn="r" fontAlgn="base" marL="0" marR="0" indent="0" lvl="0">
              <a:lnSpc>
                <a:spcPct val="100000"/>
              </a:lnSpc>
            </a:pPr>
            <a:r>
              <a:rPr lang="en-US" b="1" sz="1400" spc="0" u="none">
                <a:solidFill>
                  <a:srgbClr val="000000">
                    <a:alpha val="100000"/>
                  </a:srgbClr>
                </a:solidFill>
                <a:latin typeface="Calibri"/>
              </a:rPr>
              <a:t><![CDATA[3]]></a:t>
            </a:r>
          </a:p>
        </p:txBody>
      </p:sp>
      <p:sp>
        <p:nvSpPr>
          <p:cNvPr id="3" name=""/>
          <p:cNvSpPr txBox="1"/>
          <p:nvPr/>
        </p:nvSpPr>
        <p:spPr>
          <a:xfrm>
            <a:off x="2667000" y="6619875"/>
            <a:ext cx="3810000" cy="190500"/>
          </a:xfrm>
          <a:prstGeom prst="rect"/>
        </p:spPr>
        <p:txBody>
          <a:bodyPr rtlCol="0" bIns="45720" lIns="91440" rIns="91440" tIns="45720">
            <a:spAutoFit/>
          </a:bodyPr>
          <a:lstStyle/>
          <a:p>
            <a:pPr algn="ctr" fontAlgn="base" marL="0" marR="0" indent="0" lvl="0">
              <a:lnSpc>
                <a:spcPct val="100000"/>
              </a:lnSpc>
            </a:pPr>
            <a:r>
              <a:rPr lang="en-US" b="1" sz="1400" spc="0" u="none">
                <a:solidFill>
                  <a:srgbClr val="000000">
                    <a:alpha val="100000"/>
                  </a:srgbClr>
                </a:solidFill>
                <a:latin typeface="Calibri"/>
              </a:rPr>
              <a:t><![CDATA[Cle:AAA-001 ]]></a:t>
            </a:r>
          </a:p>
        </p:txBody>
      </p:sp>
      <p:sp>
        <p:nvSpPr>
          <p:cNvPr id="4" name=""/>
          <p:cNvSpPr txBox="1"/>
          <p:nvPr/>
        </p:nvSpPr>
        <p:spPr>
          <a:xfrm>
            <a:off x="95250" y="6619875"/>
            <a:ext cx="1428750" cy="190500"/>
          </a:xfrm>
          <a:prstGeom prst="rect"/>
        </p:spPr>
        <p:txBody>
          <a:bodyPr rtlCol="0" bIns="45720" lIns="91440" rIns="91440" tIns="45720">
            <a:spAutoFit/>
          </a:bodyPr>
          <a:lstStyle/>
          <a:p>
            <a:pPr algn="l" fontAlgn="base" marL="0" marR="0" indent="0" lvl="0">
              <a:lnSpc>
                <a:spcPct val="100000"/>
              </a:lnSpc>
            </a:pPr>
            <a:r>
              <a:rPr lang="en-US" b="1" sz="1400" spc="0" u="none">
                <a:solidFill>
                  <a:srgbClr val="000000">
                    <a:alpha val="100000"/>
                  </a:srgbClr>
                </a:solidFill>
                <a:latin typeface="Calibri"/>
              </a:rPr>
              <a:t><![CDATA[01-03-2017]]></a:t>
            </a:r>
          </a:p>
        </p:txBody>
      </p:sp>
      <p:graphicFrame>
        <p:nvGraphicFramePr>
          <p:cNvPr id="5" name="PHPPowerPointPie" descr=""/>
          <p:cNvGraphicFramePr/>
          <p:nvPr/>
        </p:nvGraphicFramePr>
        <p:xfrm>
          <a:off x="857250" y="1809750"/>
          <a:ext cx="4286250" cy="33337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PHPPowerPointPie" descr=""/>
          <p:cNvGraphicFramePr/>
          <p:nvPr/>
        </p:nvGraphicFramePr>
        <p:xfrm>
          <a:off x="4572000" y="1809750"/>
          <a:ext cx="4286250" cy="3333750"/>
        </p:xfrm>
        <a:graphic>
          <a:graphicData uri="http://schemas.openxmlformats.org/drawingml/2006/chart">
            <c:chart xmlns:c="http://schemas.openxmlformats.org/drawingml/2006/chart" xmlns:r="http://schemas.openxmlformats.org/officeDocument/2006/relationships" r:id="rId4"/>
          </a:graphicData>
        </a:graphic>
      </p:graphicFrame>
      <p:sp>
        <p:nvSpPr>
          <p:cNvPr id="7" name=""/>
          <p:cNvSpPr txBox="1"/>
          <p:nvPr/>
        </p:nvSpPr>
        <p:spPr>
          <a:xfrm>
            <a:off x="1905000" y="274320"/>
            <a:ext cx="5715000" cy="762000"/>
          </a:xfrm>
          <a:prstGeom prst="rect"/>
        </p:spPr>
        <p:txBody>
          <a:bodyPr rtlCol="0" bIns="45720" lIns="91440" rIns="91440" tIns="45720">
            <a:spAutoFit/>
          </a:bodyPr>
          <a:lstStyle/>
          <a:p>
            <a:pPr algn="ctr" fontAlgn="base" marL="0" marR="0" indent="0" lvl="0">
              <a:lnSpc>
                <a:spcPct val="100000"/>
              </a:lnSpc>
            </a:pPr>
            <a:r>
              <a:rPr lang="en-US" b="1" sz="2800" spc="0" u="none">
                <a:solidFill>
                  <a:srgbClr val="000000">
                    <a:alpha val="100000"/>
                  </a:srgbClr>
                </a:solidFill>
                <a:latin typeface="Calibri"/>
              </a:rPr>
              <a:t><![CDATA[Comparaison des tempéraments suivant l'orientation]]></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HOXIXOH</dc:creator>
  <cp:lastModifiedBy>Unknown Creator</cp:lastModifiedBy>
  <dcterms:created xsi:type="dcterms:W3CDTF">2017-03-01T13:24:32Z</dcterms:created>
  <dcterms:modified xsi:type="dcterms:W3CDTF">2017-03-01T13:24:32Z</dcterms:modified>
  <dc:title>Profileur de groupe</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