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11/20/15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0"/>
          <a:ext cx="9144000" cy="1000125"/>
        </p:xfrm>
        <a:graphic>
          <a:graphicData uri="http://schemas.openxmlformats.org/drawingml/2006/table">
            <a:tbl>
              <a:tblPr firstRow="1" bandRow="1"/>
              <a:tblGrid>
                <a:gridCol w="9144000"/>
              </a:tblGrid>
              <a:tr h="1000125">
                <a:tc>
                  <a:txBody>
                    <a:bodyPr/>
                    <a:lstStyle/>
                    <a:p>
                      <a:pPr marL="0" marR="0" lvl="0" indent="0" algn="l" fontAlgn="base"/>
                      <a:endParaRPr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31859C"/>
                        </a:gs>
                        <a:gs pos="100000">
                          <a:srgbClr val="31859C"/>
                        </a:gs>
                      </a:gsLst>
                      <a:lin ang="0" scaled="0"/>
                    </a:gradFill>
                  </a:tcPr>
                </a:tc>
              </a:tr>
            </a:tbl>
          </a:graphicData>
        </a:graphic>
      </p:graphicFrame>
      <p:pic>
        <p:nvPicPr>
          <p:cNvPr id="2" name="DecisiveSystem" descr="Decisive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90500"/>
            <a:ext cx="1600200" cy="638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2809875"/>
            <a:ext cx="7620000" cy="1238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t/>
            </a:r>
            <a:br/>
            <a:r>
              <a:t/>
            </a:r>
            <a:br/>
            <a:r>
              <a:rPr sz="3600" b="1" i="0" u="none" strike="noStrike">
                <a:solidFill>
                  <a:srgbClr val="222222"/>
                </a:solidFill>
                <a:latin typeface="Cambria"/>
              </a:rPr>
              <a:t>Error report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66750" y="4191000"/>
            <a:ext cx="7715250" cy="0"/>
          </a:xfrm>
          <a:prstGeom prst="line">
            <a:avLst/>
          </a:prstGeom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TextBox 4"/>
          <p:cNvSpPr txBox="1"/>
          <p:nvPr/>
        </p:nvSpPr>
        <p:spPr>
          <a:xfrm>
            <a:off x="666750" y="4381500"/>
            <a:ext cx="7620000" cy="762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t/>
            </a:r>
            <a:br/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666750" y="5143500"/>
            <a:ext cx="7620000" cy="1143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t/>
            </a:r>
            <a:br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809875"/>
            <a:ext cx="7620000" cy="1238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t/>
            </a:r>
            <a:br/>
            <a:r>
              <a:t/>
            </a:r>
            <a:br/>
            <a:r>
              <a:rPr sz="3600" b="1" i="0" u="none" strike="noStrike">
                <a:solidFill>
                  <a:srgbClr val="205564"/>
                </a:solidFill>
                <a:latin typeface="Cambria"/>
              </a:rPr>
              <a:t>Segmentation and discriminant data do not match</a:t>
            </a:r>
          </a:p>
        </p:txBody>
      </p:sp>
      <p:cxnSp>
        <p:nvCxnSpPr>
          <p:cNvPr id="2" name="Straight Connector 1"/>
          <p:cNvCxnSpPr/>
          <p:nvPr/>
        </p:nvCxnSpPr>
        <p:spPr>
          <a:xfrm>
            <a:off x="666750" y="4191000"/>
            <a:ext cx="7715250" cy="0"/>
          </a:xfrm>
          <a:prstGeom prst="line">
            <a:avLst/>
          </a:prstGeom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TextBox 2"/>
          <p:cNvSpPr txBox="1"/>
          <p:nvPr/>
        </p:nvSpPr>
        <p:spPr>
          <a:xfrm>
            <a:off x="619125" y="6381750"/>
            <a:ext cx="7620000" cy="381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1000" b="0" i="0" u="none" strike="noStrike">
                <a:solidFill>
                  <a:srgbClr val="898989"/>
                </a:solidFill>
                <a:latin typeface="Calibri"/>
              </a:rPr>
              <a:t>Copyright (c) 2013, DECISIVE SYSTEM for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0"/>
            <a:ext cx="7620000" cy="762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t/>
            </a:r>
            <a:br/>
            <a:r>
              <a:rPr sz="2800" b="1" i="0" u="none" strike="noStrike">
                <a:solidFill>
                  <a:srgbClr val="205564"/>
                </a:solidFill>
                <a:latin typeface="Cambria"/>
              </a:rPr>
              <a:t>Segmentation and discriminant data do not match</a:t>
            </a:r>
          </a:p>
        </p:txBody>
      </p:sp>
      <p:cxnSp>
        <p:nvCxnSpPr>
          <p:cNvPr id="2" name="Straight Connector 1"/>
          <p:cNvCxnSpPr/>
          <p:nvPr/>
        </p:nvCxnSpPr>
        <p:spPr>
          <a:xfrm>
            <a:off x="666750" y="762000"/>
            <a:ext cx="7715250" cy="0"/>
          </a:xfrm>
          <a:prstGeom prst="line">
            <a:avLst/>
          </a:prstGeom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TextBox 2"/>
          <p:cNvSpPr txBox="1"/>
          <p:nvPr/>
        </p:nvSpPr>
        <p:spPr>
          <a:xfrm>
            <a:off x="685800" y="857250"/>
            <a:ext cx="7620000" cy="52387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endParaRPr/>
          </a:p>
          <a:p>
            <a:pPr marL="238125" marR="0" lvl="0" indent="-238125" algn="l" fontAlgn="base">
              <a:buFont typeface="Calibri"/>
              <a:buChar char="-"/>
            </a:pPr>
            <a:r>
              <a:rPr sz="2000" b="0" i="0" u="none" strike="noStrike">
                <a:solidFill>
                  <a:srgbClr val="000000"/>
                </a:solidFill>
                <a:latin typeface="Calibri"/>
              </a:rPr>
              <a:t>There are 39 rows in the segmentation data, and 40 rows in the discriminant data.</a:t>
            </a:r>
          </a:p>
          <a:p>
            <a:pPr marL="238125" marR="0" lvl="0" indent="-238125" algn="l" fontAlgn="base">
              <a:buFont typeface="Calibri"/>
              <a:buChar char="-"/>
            </a:pPr>
            <a:r>
              <a:rPr sz="2000" b="0" i="0" u="none" strike="noStrike">
                <a:solidFill>
                  <a:srgbClr val="000000"/>
                </a:solidFill>
                <a:latin typeface="Calibri"/>
              </a:rPr>
              <a:t>Since segmentation and discriminant data relate to the same units (e.g., customers), the numbers of rows need to correspond perfectly. The analysis cannot proceed.</a:t>
            </a:r>
          </a:p>
          <a:p>
            <a:pPr marL="238125" marR="0" lvl="0" indent="-238125" algn="l" fontAlgn="base">
              <a:buFont typeface="Calibri"/>
              <a:buChar char="-"/>
            </a:pPr>
            <a:r>
              <a:rPr sz="2000" b="0" i="0" u="none" strike="noStrike">
                <a:solidFill>
                  <a:srgbClr val="000000"/>
                </a:solidFill>
                <a:latin typeface="Calibri"/>
              </a:rPr>
              <a:t>If you cannot find the problem in your data, run the segmentation analysis again, but this time without discriminant analysis.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125" y="6381750"/>
            <a:ext cx="7620000" cy="381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1000" b="0" i="0" u="none" strike="noStrike">
                <a:solidFill>
                  <a:srgbClr val="898989"/>
                </a:solidFill>
                <a:latin typeface="Calibri"/>
              </a:rPr>
              <a:t>Copyright (c) 2013, DECISIVE SYSTEM for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Stephen Hoover</cp:lastModifiedBy>
  <cp:revision>1</cp:revision>
  <dcterms:created xsi:type="dcterms:W3CDTF">2015-11-20T08:27:54Z</dcterms:created>
  <dcterms:modified xsi:type="dcterms:W3CDTF">2015-11-20T13:37:45Z</dcterms:modified>
  <cp:category/>
</cp:coreProperties>
</file>