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enginius2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" name="" descr=""/>
          <p:cNvGraphicFramePr>
            <a:graphicFrameLocks noGrp="1"/>
          </p:cNvGraphicFramePr>
          <p:nvPr/>
        </p:nvGraphicFramePr>
        <p:xfrm>
          <a:off x="0" y="0"/>
          <a:ext cx="9144000" cy="1000125"/>
        </p:xfrm>
        <a:graphic>
          <a:graphicData uri="http://schemas.openxmlformats.org/drawingml/2006/table">
            <a:tbl>
              <a:tblPr firstRow="1" bandRow="1"/>
              <a:tblGrid>
                <a:gridCol w="9144000"/>
              </a:tblGrid>
              <a:tr h="1000125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0" marR="0" indent="0" lvl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31859C"/>
                        </a:gs>
                        <a:gs pos="100000">
                          <a:srgbClr val="31859C"/>
                        </a:gs>
                      </a:gsLst>
                      <a:lin ang="0" scaled="0"/>
                    </a:gradFill>
                  </a:tcPr>
                </a:tc>
              </a:tr>
            </a:tbl>
          </a:graphicData>
        </a:graphic>
      </p:graphicFrame>
      <p:pic>
        <p:nvPicPr>
          <p:cNvPr id="2" name="DecisiveSystem" descr="Decisive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0500" y="190500"/>
            <a:ext cx="1600200" cy="638175"/>
          </a:xfrm>
          <a:prstGeom prst="rect">
            <a:avLst/>
          </a:prstGeom>
        </p:spPr>
      </p:pic>
      <p:sp>
        <p:nvSpPr>
          <p:cNvPr id="3" name=""/>
          <p:cNvSpPr txBox="1"/>
          <p:nvPr/>
        </p:nvSpPr>
        <p:spPr>
          <a:xfrm rot="0">
            <a:off x="685800" y="2809875"/>
            <a:ext cx="7620000" cy="1238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br/>
            <a:r>
              <a:rPr b="true" i="false" strike="noStrike" sz="2400" u="none">
                <a:solidFill>
                  <a:srgbClr val="205564"/>
                </a:solidFill>
                <a:latin typeface="Cambria"/>
              </a:rPr>
              <a:t/>
            </a:r>
            <a:br/>
            <a:r>
              <a:rPr b="true" i="false" strike="noStrike" sz="3600" u="none">
                <a:solidFill>
                  <a:srgbClr val="222222"/>
                </a:solidFill>
                <a:latin typeface="Cambria"/>
              </a:rPr>
              <a:t><![CDATA[Error report]]></a:t>
            </a:r>
          </a:p>
        </p:txBody>
      </p:sp>
      <p:cxnSp>
        <p:nvCxnSpPr>
          <p:cNvPr id="4" name=""/>
          <p:cNvCxnSpPr/>
          <p:nvPr/>
        </p:nvCxnSpPr>
        <p:spPr>
          <a:xfrm>
            <a:off x="666750" y="4191000"/>
            <a:ext cx="7715250" cy="0"/>
          </a:xfrm>
          <a:prstGeom prst="line"/>
          <a:ln w="127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"/>
          <p:cNvSpPr txBox="1"/>
          <p:nvPr/>
        </p:nvSpPr>
        <p:spPr>
          <a:xfrm rot="0">
            <a:off x="666750" y="4381500"/>
            <a:ext cx="7620000" cy="762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400" u="none">
                <a:solidFill>
                  <a:srgbClr val="000000"/>
                </a:solidFill>
                <a:latin typeface="Calibri"/>
              </a:rPr>
              <a:t/>
            </a:r>
            <a:br/>
          </a:p>
        </p:txBody>
      </p:sp>
      <p:sp>
        <p:nvSpPr>
          <p:cNvPr id="6" name=""/>
          <p:cNvSpPr txBox="1"/>
          <p:nvPr/>
        </p:nvSpPr>
        <p:spPr>
          <a:xfrm rot="0">
            <a:off x="666750" y="5143500"/>
            <a:ext cx="7620000" cy="1143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100" u="none">
                <a:solidFill>
                  <a:srgbClr val="595959"/>
                </a:solidFill>
                <a:latin typeface="Calibri"/>
              </a:rPr>
              <a:t/>
            </a:r>
            <a:b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"/>
          <p:cNvSpPr txBox="1"/>
          <p:nvPr/>
        </p:nvSpPr>
        <p:spPr>
          <a:xfrm rot="0">
            <a:off x="685800" y="2809875"/>
            <a:ext cx="7620000" cy="12382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br/>
            <a:br/>
            <a:r>
              <a:rPr b="true" i="false" strike="noStrike" sz="3600" u="none">
                <a:solidFill>
                  <a:srgbClr val="205564"/>
                </a:solidFill>
                <a:latin typeface="Cambria"/>
              </a:rPr>
              <a:t><![CDATA[Segmentation and discriminant data do not match]]></a:t>
            </a:r>
          </a:p>
        </p:txBody>
      </p:sp>
      <p:cxnSp>
        <p:nvCxnSpPr>
          <p:cNvPr id="2" name=""/>
          <p:cNvCxnSpPr/>
          <p:nvPr/>
        </p:nvCxnSpPr>
        <p:spPr>
          <a:xfrm>
            <a:off x="666750" y="4191000"/>
            <a:ext cx="7715250" cy="0"/>
          </a:xfrm>
          <a:prstGeom prst="line"/>
          <a:ln w="127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"/>
          <p:cNvSpPr txBox="1"/>
          <p:nvPr/>
        </p:nvSpPr>
        <p:spPr>
          <a:xfrm rot="0">
            <a:off x="619125" y="6381750"/>
            <a:ext cx="7620000" cy="381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000" u="none">
                <a:solidFill>
                  <a:srgbClr val="898989"/>
                </a:solidFill>
                <a:latin typeface="Calibri"/>
              </a:rPr>
              <a:t><![CDATA[Copyright (c) 2013, DECISIVE SYSTEM for 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"/>
          <p:cNvSpPr txBox="1"/>
          <p:nvPr/>
        </p:nvSpPr>
        <p:spPr>
          <a:xfrm rot="0">
            <a:off x="685800" y="0"/>
            <a:ext cx="7620000" cy="762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br/>
            <a:r>
              <a:rPr b="true" i="false" strike="noStrike" sz="2800" u="none">
                <a:solidFill>
                  <a:srgbClr val="205564"/>
                </a:solidFill>
                <a:latin typeface="Cambria"/>
              </a:rPr>
              <a:t><![CDATA[Segmentation and discriminant data do not match]]></a:t>
            </a:r>
          </a:p>
        </p:txBody>
      </p:sp>
      <p:cxnSp>
        <p:nvCxnSpPr>
          <p:cNvPr id="2" name=""/>
          <p:cNvCxnSpPr/>
          <p:nvPr/>
        </p:nvCxnSpPr>
        <p:spPr>
          <a:xfrm>
            <a:off x="666750" y="762000"/>
            <a:ext cx="7715250" cy="0"/>
          </a:xfrm>
          <a:prstGeom prst="line"/>
          <a:ln w="12700" cap="flat" cmpd="sng" algn="ctr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"/>
          <p:cNvSpPr txBox="1"/>
          <p:nvPr/>
        </p:nvSpPr>
        <p:spPr>
          <a:xfrm rot="0">
            <a:off x="685800" y="857250"/>
            <a:ext cx="7620000" cy="523875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2000" u="none">
                <a:solidFill>
                  <a:srgbClr val="000000"/>
                </a:solidFill>
                <a:latin typeface="Calibri"/>
              </a:rPr>
              <a:t><![CDATA[There are 39 rows in the segmentation data, and 40 rows in the discriminant data.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2000" u="none">
                <a:solidFill>
                  <a:srgbClr val="000000"/>
                </a:solidFill>
                <a:latin typeface="Calibri"/>
              </a:rPr>
              <a:t><![CDATA[Since segmentation and discriminant data relate to the same units (e.g., customers), the numbers of rows need to correspond perfectly. The analysis cannot proceed.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2000" u="none">
                <a:solidFill>
                  <a:srgbClr val="000000"/>
                </a:solidFill>
                <a:latin typeface="Calibri"/>
              </a:rPr>
              <a:t><![CDATA[If you cannot find the problem in your data, run the segmentation analysis again, but this time without discriminant analysis.]]>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19125" y="6381750"/>
            <a:ext cx="7620000" cy="381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1000" u="none">
                <a:solidFill>
                  <a:srgbClr val="898989"/>
                </a:solidFill>
                <a:latin typeface="Calibri"/>
              </a:rPr>
              <a:t><![CDATA[Copyright (c) 2013, DECISIVE SYSTEM for .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2015-11-20T08:27:54Z</dcterms:created>
  <dcterms:modified xsi:type="dcterms:W3CDTF">2015-11-20T08:27:54Z</dcterms:modified>
  <dc:title>Untitled Presentation</dc:title>
  <dc:description/>
  <dc:subject/>
  <cp:keywords/>
  <cp:category/>
</cp:coreProperties>
</file>