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667_BD7068B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45" r:id="rId4"/>
  </p:sldMasterIdLst>
  <p:notesMasterIdLst>
    <p:notesMasterId r:id="rId15"/>
  </p:notesMasterIdLst>
  <p:handoutMasterIdLst>
    <p:handoutMasterId r:id="rId16"/>
  </p:handoutMasterIdLst>
  <p:sldIdLst>
    <p:sldId id="1636" r:id="rId5"/>
    <p:sldId id="1647" r:id="rId6"/>
    <p:sldId id="1639" r:id="rId7"/>
    <p:sldId id="1620" r:id="rId8"/>
    <p:sldId id="1621" r:id="rId9"/>
    <p:sldId id="1644" r:id="rId10"/>
    <p:sldId id="1643" r:id="rId11"/>
    <p:sldId id="1645" r:id="rId12"/>
    <p:sldId id="1646" r:id="rId13"/>
    <p:sldId id="1516" r:id="rId14"/>
  </p:sldIdLst>
  <p:sldSz cx="12192000" cy="6858000"/>
  <p:notesSz cx="6858000" cy="9144000"/>
  <p:defaultTextStyle>
    <a:defPPr>
      <a:defRPr lang="en-US"/>
    </a:defPPr>
    <a:lvl1pPr marL="0" algn="l" defTabSz="914460" rtl="0" eaLnBrk="1" latinLnBrk="0" hangingPunct="1">
      <a:defRPr sz="1765"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E0FAB37-CE6D-468E-A566-082D2CB00ED5}">
          <p14:sldIdLst>
            <p14:sldId id="1636"/>
            <p14:sldId id="1647"/>
            <p14:sldId id="1639"/>
            <p14:sldId id="1620"/>
            <p14:sldId id="1621"/>
            <p14:sldId id="1644"/>
            <p14:sldId id="1643"/>
            <p14:sldId id="1645"/>
            <p14:sldId id="1646"/>
          </p14:sldIdLst>
        </p14:section>
        <p14:section name="Direction" id="{97967BEE-3078-4697-9255-4D27003CBEAD}">
          <p14:sldIdLst/>
        </p14:section>
        <p14:section name="End" id="{AD63B25E-965E-410D-AAF0-F391F7D31CD9}">
          <p14:sldIdLst>
            <p14:sldId id="151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3C8CF7-5942-EB52-B630-0AFBE4915DDA}" name="Devanshi Thakar" initials="DT" userId="S::dthakar@microsoft.com::92554aec-afd2-4224-bff3-5d3970cba2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Pat Mines (Sound Planning)" initials="PM(P" lastIdx="26" clrIdx="4">
    <p:extLst>
      <p:ext uri="{19B8F6BF-5375-455C-9EA6-DF929625EA0E}">
        <p15:presenceInfo xmlns:p15="http://schemas.microsoft.com/office/powerpoint/2012/main" userId="S-1-5-21-2127521184-1604012920-1887927527-1381120" providerId="AD"/>
      </p:ext>
    </p:extLst>
  </p:cmAuthor>
  <p:cmAuthor id="5" name="Joe Yong" initials="JY" lastIdx="6" clrIdx="5">
    <p:extLst>
      <p:ext uri="{19B8F6BF-5375-455C-9EA6-DF929625EA0E}">
        <p15:presenceInfo xmlns:p15="http://schemas.microsoft.com/office/powerpoint/2012/main" userId="S-1-5-21-2127521184-1604012920-1887927527-6509990" providerId="AD"/>
      </p:ext>
    </p:extLst>
  </p:cmAuthor>
  <p:cmAuthor id="6" name="Darcy Jayne" initials="DJ" lastIdx="2" clrIdx="6">
    <p:extLst>
      <p:ext uri="{19B8F6BF-5375-455C-9EA6-DF929625EA0E}">
        <p15:presenceInfo xmlns:p15="http://schemas.microsoft.com/office/powerpoint/2012/main" userId="ffa2d987aac0fa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188F"/>
    <a:srgbClr val="00B294"/>
    <a:srgbClr val="FFB900"/>
    <a:srgbClr val="6B6B6B"/>
    <a:srgbClr val="996633"/>
    <a:srgbClr val="FF8C00"/>
    <a:srgbClr val="FFFFFF"/>
    <a:srgbClr val="0078D7"/>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AB42A-47B6-A29A-A8DD-1BD420638D43}" v="2434" dt="2020-09-21T22:16:13.913"/>
    <p1510:client id="{6F99B89F-5A6C-CF4E-98F2-8FFB3CCFE9EC}" v="45" dt="2020-09-21T19:58:57.145"/>
    <p1510:client id="{793886F3-17AE-F391-4C51-ABBB35490AD3}" v="394" dt="2020-09-21T22:40:48.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omments/modernComment_667_BD7068B6.xml><?xml version="1.0" encoding="utf-8"?>
<p188:cmLst xmlns:a="http://schemas.openxmlformats.org/drawingml/2006/main" xmlns:r="http://schemas.openxmlformats.org/officeDocument/2006/relationships" xmlns:p188="http://schemas.microsoft.com/office/powerpoint/2018/8/main">
  <p188:cm id="{2199951E-6971-483A-81BF-57F90D28B68D}" authorId="{BD3C8CF7-5942-EB52-B630-0AFBE4915DDA}" status="resolved" created="2020-08-13T23:01:21.877" complete="100000">
    <ac:deMkLst xmlns:ac="http://schemas.microsoft.com/office/drawing/2013/main/command">
      <pc:docMk xmlns:pc="http://schemas.microsoft.com/office/powerpoint/2013/main/command"/>
      <pc:sldMk xmlns:pc="http://schemas.microsoft.com/office/powerpoint/2013/main/command" cId="3178260662" sldId="1639"/>
      <ac:spMk id="3" creationId="{85C6C2C7-982A-8646-9813-D3E1E46E23F0}"/>
    </ac:deMkLst>
    <p188:txBody>
      <a:bodyPr/>
      <a:lstStyle/>
      <a:p>
        <a:r>
          <a:rPr lang="en-US"/>
          <a:t>For Python Notebooks these resources might be useful once we get the subscription approved : https://docs.microsoft.com/en-us/azure/machine-learning/how-to-manage-workspace
https://docs.microsoft.com/en-us/azure/machine-learning/how-to-run-jupyter-notebooks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9/22/2020 9:49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9/22/2020 9:47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460"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3004" indent="-105840"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105"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97" indent="-146853"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97"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6152" algn="l" defTabSz="914460" rtl="0" eaLnBrk="1" latinLnBrk="0" hangingPunct="1">
      <a:defRPr sz="1176" kern="1200">
        <a:solidFill>
          <a:schemeClr val="tx1"/>
        </a:solidFill>
        <a:latin typeface="+mn-lt"/>
        <a:ea typeface="+mn-ea"/>
        <a:cs typeface="+mn-cs"/>
      </a:defRPr>
    </a:lvl6pPr>
    <a:lvl7pPr marL="2743381" algn="l" defTabSz="914460" rtl="0" eaLnBrk="1" latinLnBrk="0" hangingPunct="1">
      <a:defRPr sz="1176" kern="1200">
        <a:solidFill>
          <a:schemeClr val="tx1"/>
        </a:solidFill>
        <a:latin typeface="+mn-lt"/>
        <a:ea typeface="+mn-ea"/>
        <a:cs typeface="+mn-cs"/>
      </a:defRPr>
    </a:lvl7pPr>
    <a:lvl8pPr marL="3200611" algn="l" defTabSz="914460" rtl="0" eaLnBrk="1" latinLnBrk="0" hangingPunct="1">
      <a:defRPr sz="1176" kern="1200">
        <a:solidFill>
          <a:schemeClr val="tx1"/>
        </a:solidFill>
        <a:latin typeface="+mn-lt"/>
        <a:ea typeface="+mn-ea"/>
        <a:cs typeface="+mn-cs"/>
      </a:defRPr>
    </a:lvl8pPr>
    <a:lvl9pPr marL="3657842" algn="l" defTabSz="914460"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b="1">
                <a:latin typeface="Segoe UI Light"/>
                <a:cs typeface="Segoe UI Light"/>
              </a:rPr>
              <a:t>PowerPoint</a:t>
            </a:r>
            <a:r>
              <a:rPr lang="en-US" sz="850">
                <a:latin typeface="Segoe UI Light"/>
                <a:cs typeface="Segoe UI Light"/>
              </a:rPr>
              <a:t> </a:t>
            </a:r>
          </a:p>
          <a:p>
            <a:r>
              <a:rPr lang="en-US" sz="850" b="1">
                <a:latin typeface="Segoe UI Light"/>
                <a:cs typeface="Segoe UI Light"/>
              </a:rPr>
              <a:t>LUIS</a:t>
            </a:r>
          </a:p>
          <a:p>
            <a:r>
              <a:rPr lang="en-US" sz="850" b="1">
                <a:latin typeface="Segoe UI Light"/>
                <a:cs typeface="Segoe UI Light"/>
              </a:rPr>
              <a:t>Logic Apps</a:t>
            </a:r>
          </a:p>
          <a:p>
            <a:r>
              <a:rPr lang="en-US" sz="850" b="1">
                <a:latin typeface="Segoe UI Light"/>
                <a:cs typeface="Segoe UI Light"/>
              </a:rPr>
              <a:t>Power BI </a:t>
            </a:r>
            <a:endParaRPr lang="en-US" sz="850" b="1">
              <a:cs typeface="Segoe UI Light"/>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00825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latin typeface="Segoe UI Light"/>
                <a:cs typeface="Segoe UI Light"/>
              </a:rPr>
              <a:t>1 –2 min: Show the website for Tailwind Traders and its features </a:t>
            </a:r>
          </a:p>
          <a:p>
            <a:r>
              <a:rPr lang="en-US" sz="850" dirty="0">
                <a:latin typeface="Segoe UI Light"/>
                <a:cs typeface="Segoe UI Light"/>
              </a:rPr>
              <a:t>(Add Quantitative Data – TT has 1000 tickets per day? It takes one person forever to look at the tickets one by one. This is why we need AI to solve these tickets more efficiently. Understand the intent of the customers and act upon it ) , cost savings? Productivity and branding will increase. Resources will be reduced to scan tickets,...</a:t>
            </a:r>
          </a:p>
          <a:p>
            <a:endParaRPr lang="en-US" sz="850" b="1" dirty="0">
              <a:cs typeface="Segoe UI Light"/>
            </a:endParaRPr>
          </a:p>
          <a:p>
            <a:r>
              <a:rPr lang="en-US" sz="850" b="1" dirty="0">
                <a:latin typeface="Segoe UI Light"/>
                <a:cs typeface="Segoe UI Light"/>
              </a:rPr>
              <a:t>Problem Statement :</a:t>
            </a:r>
            <a:r>
              <a:rPr lang="en-US" sz="850" dirty="0">
                <a:latin typeface="Segoe UI Light"/>
                <a:cs typeface="Segoe UI Light"/>
              </a:rPr>
              <a:t> Increased amount of support tickets regarding usage of these offerings. </a:t>
            </a:r>
          </a:p>
          <a:p>
            <a:r>
              <a:rPr lang="en-US" sz="850" b="1" dirty="0">
                <a:latin typeface="Segoe UI Light"/>
                <a:cs typeface="Segoe UI Light"/>
              </a:rPr>
              <a:t>Goal</a:t>
            </a:r>
            <a:r>
              <a:rPr lang="en-US" sz="850" dirty="0">
                <a:latin typeface="Segoe UI Light"/>
                <a:cs typeface="Segoe UI Light"/>
              </a:rPr>
              <a:t>: Store, Analyze, and Extract insights from their text and audio data to make better product backlog decisions and reduce their support tickets</a:t>
            </a:r>
          </a:p>
          <a:p>
            <a:r>
              <a:rPr lang="en-US" sz="850" b="1" dirty="0">
                <a:latin typeface="Segoe UI Light"/>
                <a:cs typeface="Segoe UI Light"/>
              </a:rPr>
              <a:t>Learning Obj:</a:t>
            </a:r>
            <a:endParaRPr lang="en-US" sz="850" dirty="0">
              <a:latin typeface="Segoe UI Light"/>
              <a:cs typeface="Segoe UI Light"/>
            </a:endParaRPr>
          </a:p>
          <a:p>
            <a:r>
              <a:rPr lang="en-US" sz="850" dirty="0">
                <a:latin typeface="Segoe UI Light"/>
                <a:cs typeface="Segoe UI Light"/>
              </a:rPr>
              <a:t> - Solving the goal of the company with metadata of each ticket using Azure Cognitive Services Text Analytics and Speech to Text </a:t>
            </a:r>
          </a:p>
          <a:p>
            <a:r>
              <a:rPr lang="en-US" sz="850" dirty="0">
                <a:latin typeface="Segoe UI Light"/>
                <a:cs typeface="Segoe UI Light"/>
              </a:rPr>
              <a:t>- Aggregate these findings to inform their product backlog and implement improvements </a:t>
            </a:r>
          </a:p>
          <a:p>
            <a:endParaRPr lang="en-US" dirty="0"/>
          </a:p>
          <a:p>
            <a:endParaRPr lang="en-US" dirty="0">
              <a:latin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14266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Light"/>
                <a:cs typeface="Segoe UI Light"/>
              </a:rPr>
              <a:t>LUIS - ML algorithm, supervised learning : mention train and test</a:t>
            </a:r>
          </a:p>
          <a:p>
            <a:endParaRPr lang="en-US" sz="850">
              <a:latin typeface="Segoe UI Light"/>
              <a:cs typeface="Segoe UI Light"/>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4531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84ABEE-72D2-4711-B507-13A06E438805}" type="slidenum">
              <a:rPr lang="en-US" smtClean="0"/>
              <a:t>4</a:t>
            </a:fld>
            <a:endParaRPr lang="en-US"/>
          </a:p>
        </p:txBody>
      </p:sp>
    </p:spTree>
    <p:extLst>
      <p:ext uri="{BB962C8B-B14F-4D97-AF65-F5344CB8AC3E}">
        <p14:creationId xmlns:p14="http://schemas.microsoft.com/office/powerpoint/2010/main" val="185714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a:cs typeface="Segoe UI Light"/>
            </a:endParaRPr>
          </a:p>
        </p:txBody>
      </p:sp>
      <p:sp>
        <p:nvSpPr>
          <p:cNvPr id="4" name="Slide Number Placeholder 3"/>
          <p:cNvSpPr>
            <a:spLocks noGrp="1"/>
          </p:cNvSpPr>
          <p:nvPr>
            <p:ph type="sldNum" sz="quarter" idx="10"/>
          </p:nvPr>
        </p:nvSpPr>
        <p:spPr/>
        <p:txBody>
          <a:bodyPr/>
          <a:lstStyle/>
          <a:p>
            <a:fld id="{4484ABEE-72D2-4711-B507-13A06E438805}" type="slidenum">
              <a:rPr lang="en-US" smtClean="0"/>
              <a:t>5</a:t>
            </a:fld>
            <a:endParaRPr lang="en-US"/>
          </a:p>
        </p:txBody>
      </p:sp>
    </p:spTree>
    <p:extLst>
      <p:ext uri="{BB962C8B-B14F-4D97-AF65-F5344CB8AC3E}">
        <p14:creationId xmlns:p14="http://schemas.microsoft.com/office/powerpoint/2010/main" val="2760510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850">
                <a:latin typeface="Segoe UI Light"/>
                <a:cs typeface="Segoe UI Light"/>
              </a:rPr>
              <a:t>Rows = issue x entity</a:t>
            </a:r>
          </a:p>
          <a:p>
            <a:pPr>
              <a:spcAft>
                <a:spcPts val="600"/>
              </a:spcAft>
            </a:pPr>
            <a:r>
              <a:rPr lang="en-US"/>
              <a:t>Columns = characteristics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0414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a:latin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25075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cs typeface="Calibri"/>
              </a:rPr>
              <a:t>If time permits</a:t>
            </a:r>
            <a:endParaRPr lang="en-US">
              <a:latin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9/22/2020 9:47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93550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AB9A6D4-FB34-4BDB-BA1E-7271914431FC}" type="datetime8">
              <a:rPr lang="en-US" smtClean="0">
                <a:solidFill>
                  <a:prstClr val="black"/>
                </a:solidFill>
              </a:rPr>
              <a:t>9/22/2020 9:47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957329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Commercial Sales Solution Tours">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13751" y="2084187"/>
            <a:ext cx="5682249" cy="1793090"/>
          </a:xfrm>
          <a:noFill/>
        </p:spPr>
        <p:txBody>
          <a:bodyPr lIns="0" tIns="91440" rIns="146304" bIns="91440" anchor="t" anchorCtr="0"/>
          <a:lstStyle>
            <a:lvl1pPr>
              <a:defRPr sz="4800"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452932" y="3878574"/>
            <a:ext cx="5643068" cy="1792326"/>
          </a:xfrm>
          <a:noFill/>
        </p:spPr>
        <p:txBody>
          <a:bodyPr lIns="0"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43" name="Rectangle 42">
            <a:extLst>
              <a:ext uri="{FF2B5EF4-FFF2-40B4-BE49-F238E27FC236}">
                <a16:creationId xmlns:a16="http://schemas.microsoft.com/office/drawing/2014/main" id="{7AA9E55C-7145-44AA-A194-18A56141D1B4}"/>
              </a:ext>
            </a:extLst>
          </p:cNvPr>
          <p:cNvSpPr/>
          <p:nvPr userDrawn="1"/>
        </p:nvSpPr>
        <p:spPr>
          <a:xfrm>
            <a:off x="6121842" y="683776"/>
            <a:ext cx="4783277" cy="1421928"/>
          </a:xfrm>
          <a:prstGeom prst="rect">
            <a:avLst/>
          </a:prstGeom>
        </p:spPr>
        <p:txBody>
          <a:bodyPr wrap="square">
            <a:spAutoFit/>
          </a:bodyPr>
          <a:lstStyle/>
          <a:p>
            <a:pPr>
              <a:lnSpc>
                <a:spcPct val="90000"/>
              </a:lnSpc>
            </a:pPr>
            <a:r>
              <a:rPr lang="fr-FR" sz="4800" b="1" spc="-98">
                <a:ln w="3175">
                  <a:noFill/>
                </a:ln>
                <a:solidFill>
                  <a:srgbClr val="FFFFFF"/>
                </a:solidFill>
                <a:latin typeface="Segoe UI" panose="020B0502040204020203" pitchFamily="34" charset="0"/>
                <a:cs typeface="Segoe UI" panose="020B0502040204020203" pitchFamily="34" charset="0"/>
              </a:rPr>
              <a:t>Partner Practice </a:t>
            </a:r>
            <a:r>
              <a:rPr lang="fr-FR" sz="4800" b="1" spc="-98" err="1">
                <a:ln w="3175">
                  <a:noFill/>
                </a:ln>
                <a:solidFill>
                  <a:srgbClr val="FFFFFF"/>
                </a:solidFill>
                <a:latin typeface="Segoe UI" panose="020B0502040204020203" pitchFamily="34" charset="0"/>
                <a:cs typeface="Segoe UI" panose="020B0502040204020203" pitchFamily="34" charset="0"/>
              </a:rPr>
              <a:t>Enablement</a:t>
            </a:r>
            <a:endParaRPr lang="en-US" sz="4800" b="1" spc="-98">
              <a:ln w="3175">
                <a:noFill/>
              </a:ln>
              <a:solidFill>
                <a:srgbClr val="FFFFFF"/>
              </a:solidFill>
              <a:latin typeface="Segoe UI" panose="020B0502040204020203" pitchFamily="34" charset="0"/>
              <a:cs typeface="Segoe UI" panose="020B0502040204020203" pitchFamily="34" charset="0"/>
            </a:endParaRPr>
          </a:p>
        </p:txBody>
      </p:sp>
      <p:pic>
        <p:nvPicPr>
          <p:cNvPr id="37" name="Picture 36">
            <a:extLst>
              <a:ext uri="{FF2B5EF4-FFF2-40B4-BE49-F238E27FC236}">
                <a16:creationId xmlns:a16="http://schemas.microsoft.com/office/drawing/2014/main" id="{5F557F69-8913-447D-9AE6-ED17933C30E8}"/>
              </a:ext>
            </a:extLst>
          </p:cNvPr>
          <p:cNvPicPr>
            <a:picLocks noChangeAspect="1"/>
          </p:cNvPicPr>
          <p:nvPr userDrawn="1"/>
        </p:nvPicPr>
        <p:blipFill>
          <a:blip r:embed="rId3"/>
          <a:stretch>
            <a:fillRect/>
          </a:stretch>
        </p:blipFill>
        <p:spPr>
          <a:xfrm>
            <a:off x="6259750" y="2587752"/>
            <a:ext cx="5932250" cy="3439777"/>
          </a:xfrm>
          <a:prstGeom prst="rect">
            <a:avLst/>
          </a:prstGeom>
        </p:spPr>
      </p:pic>
    </p:spTree>
    <p:extLst>
      <p:ext uri="{BB962C8B-B14F-4D97-AF65-F5344CB8AC3E}">
        <p14:creationId xmlns:p14="http://schemas.microsoft.com/office/powerpoint/2010/main" val="2094307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9122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2877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0359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8BBF7EE7-5C37-4605-8697-F53EDEA84705}"/>
              </a:ext>
            </a:extLst>
          </p:cNvPr>
          <p:cNvSpPr/>
          <p:nvPr userDrawn="1"/>
        </p:nvSpPr>
        <p:spPr bwMode="auto">
          <a:xfrm>
            <a:off x="4267200" y="6515100"/>
            <a:ext cx="3657600" cy="2667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63276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98588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80902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469482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781112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417019514"/>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677161-1A5D-4DC9-B600-5D90769C58FB}"/>
              </a:ext>
            </a:extLst>
          </p:cNvPr>
          <p:cNvSpPr/>
          <p:nvPr userDrawn="1"/>
        </p:nvSpPr>
        <p:spPr bwMode="auto">
          <a:xfrm>
            <a:off x="3886200" y="6324600"/>
            <a:ext cx="2208245" cy="5315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7" name="Title 1">
            <a:extLst>
              <a:ext uri="{FF2B5EF4-FFF2-40B4-BE49-F238E27FC236}">
                <a16:creationId xmlns:a16="http://schemas.microsoft.com/office/drawing/2014/main" id="{638B545E-5A94-4DD3-8BE1-5324BB3FC84A}"/>
              </a:ext>
            </a:extLst>
          </p:cNvPr>
          <p:cNvSpPr>
            <a:spLocks noGrp="1"/>
          </p:cNvSpPr>
          <p:nvPr>
            <p:ph type="title" hasCustomPrompt="1"/>
          </p:nvPr>
        </p:nvSpPr>
        <p:spPr>
          <a:xfrm>
            <a:off x="269240" y="289511"/>
            <a:ext cx="5750560" cy="899665"/>
          </a:xfrm>
        </p:spPr>
        <p:txBody>
          <a:bodyPr/>
          <a:lstStyle>
            <a:lvl1pPr>
              <a:defRPr/>
            </a:lvl1pPr>
          </a:lstStyle>
          <a:p>
            <a:r>
              <a:rPr lang="en-US"/>
              <a:t>Click to edit Master title style Click to</a:t>
            </a:r>
          </a:p>
        </p:txBody>
      </p:sp>
      <p:sp>
        <p:nvSpPr>
          <p:cNvPr id="8" name="Text Placeholder 5">
            <a:extLst>
              <a:ext uri="{FF2B5EF4-FFF2-40B4-BE49-F238E27FC236}">
                <a16:creationId xmlns:a16="http://schemas.microsoft.com/office/drawing/2014/main" id="{E12C369E-AEBE-428B-9FEC-07C762FDB537}"/>
              </a:ext>
            </a:extLst>
          </p:cNvPr>
          <p:cNvSpPr>
            <a:spLocks noGrp="1"/>
          </p:cNvSpPr>
          <p:nvPr>
            <p:ph type="body" sz="quarter" idx="11"/>
          </p:nvPr>
        </p:nvSpPr>
        <p:spPr>
          <a:xfrm>
            <a:off x="269240" y="2125662"/>
            <a:ext cx="5825274" cy="1991058"/>
          </a:xfrm>
        </p:spPr>
        <p:txBody>
          <a:bodyPr/>
          <a:lstStyle>
            <a:lvl1pPr marL="0" indent="0">
              <a:buNone/>
              <a:defRPr sz="3300">
                <a:solidFill>
                  <a:schemeClr val="tx1"/>
                </a:solidFill>
              </a:defRPr>
            </a:lvl1pPr>
            <a:lvl2pPr marL="0" indent="0">
              <a:spcBef>
                <a:spcPts val="300"/>
              </a:spcBef>
              <a:spcAft>
                <a:spcPts val="600"/>
              </a:spcAft>
              <a:buFontTx/>
              <a:buNone/>
              <a:defRPr sz="2000">
                <a:solidFill>
                  <a:schemeClr val="tx1"/>
                </a:solidFill>
              </a:defRPr>
            </a:lvl2pPr>
            <a:lvl3pPr marL="224097" indent="0">
              <a:spcBef>
                <a:spcPts val="300"/>
              </a:spcBef>
              <a:spcAft>
                <a:spcPts val="600"/>
              </a:spcAft>
              <a:buNone/>
              <a:defRPr sz="1800">
                <a:solidFill>
                  <a:schemeClr val="tx1"/>
                </a:solidFill>
              </a:defRPr>
            </a:lvl3pPr>
            <a:lvl4pPr marL="448193" indent="0">
              <a:spcBef>
                <a:spcPts val="300"/>
              </a:spcBef>
              <a:spcAft>
                <a:spcPts val="600"/>
              </a:spcAft>
              <a:buNone/>
              <a:defRPr sz="1400">
                <a:solidFill>
                  <a:schemeClr val="tx1"/>
                </a:solidFill>
                <a:latin typeface="Segoe UI" panose="020B0502040204020203" pitchFamily="34" charset="0"/>
                <a:cs typeface="Segoe UI" panose="020B0502040204020203" pitchFamily="34" charset="0"/>
              </a:defRPr>
            </a:lvl4pPr>
            <a:lvl5pPr marL="672290" indent="0">
              <a:spcBef>
                <a:spcPts val="300"/>
              </a:spcBef>
              <a:spcAft>
                <a:spcPts val="600"/>
              </a:spcAft>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72255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655580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677161-1A5D-4DC9-B600-5D90769C58FB}"/>
              </a:ext>
            </a:extLst>
          </p:cNvPr>
          <p:cNvSpPr/>
          <p:nvPr userDrawn="1"/>
        </p:nvSpPr>
        <p:spPr bwMode="auto">
          <a:xfrm>
            <a:off x="3886200" y="6324600"/>
            <a:ext cx="2208245" cy="5315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7" name="Title 1">
            <a:extLst>
              <a:ext uri="{FF2B5EF4-FFF2-40B4-BE49-F238E27FC236}">
                <a16:creationId xmlns:a16="http://schemas.microsoft.com/office/drawing/2014/main" id="{638B545E-5A94-4DD3-8BE1-5324BB3FC84A}"/>
              </a:ext>
            </a:extLst>
          </p:cNvPr>
          <p:cNvSpPr>
            <a:spLocks noGrp="1"/>
          </p:cNvSpPr>
          <p:nvPr>
            <p:ph type="title"/>
          </p:nvPr>
        </p:nvSpPr>
        <p:spPr>
          <a:xfrm>
            <a:off x="269240" y="289511"/>
            <a:ext cx="5750560" cy="899665"/>
          </a:xfrm>
        </p:spPr>
        <p:txBody>
          <a:bodyPr/>
          <a:lstStyle>
            <a:lvl1pPr>
              <a:defRPr/>
            </a:lvl1pPr>
          </a:lstStyle>
          <a:p>
            <a:r>
              <a:rPr lang="en-US"/>
              <a:t>Click to edit Master</a:t>
            </a:r>
          </a:p>
        </p:txBody>
      </p:sp>
      <p:sp>
        <p:nvSpPr>
          <p:cNvPr id="8" name="Text Placeholder 5">
            <a:extLst>
              <a:ext uri="{FF2B5EF4-FFF2-40B4-BE49-F238E27FC236}">
                <a16:creationId xmlns:a16="http://schemas.microsoft.com/office/drawing/2014/main" id="{E12C369E-AEBE-428B-9FEC-07C762FDB537}"/>
              </a:ext>
            </a:extLst>
          </p:cNvPr>
          <p:cNvSpPr>
            <a:spLocks noGrp="1"/>
          </p:cNvSpPr>
          <p:nvPr>
            <p:ph type="body" sz="quarter" idx="11"/>
          </p:nvPr>
        </p:nvSpPr>
        <p:spPr>
          <a:xfrm>
            <a:off x="269240" y="1600200"/>
            <a:ext cx="5825274" cy="1991058"/>
          </a:xfrm>
        </p:spPr>
        <p:txBody>
          <a:bodyPr/>
          <a:lstStyle>
            <a:lvl1pPr marL="0" indent="0">
              <a:buNone/>
              <a:defRPr sz="3300">
                <a:solidFill>
                  <a:schemeClr val="tx1"/>
                </a:solidFill>
              </a:defRPr>
            </a:lvl1pPr>
            <a:lvl2pPr marL="0" indent="0">
              <a:spcBef>
                <a:spcPts val="300"/>
              </a:spcBef>
              <a:spcAft>
                <a:spcPts val="600"/>
              </a:spcAft>
              <a:buFontTx/>
              <a:buNone/>
              <a:defRPr sz="2000">
                <a:solidFill>
                  <a:schemeClr val="tx1"/>
                </a:solidFill>
              </a:defRPr>
            </a:lvl2pPr>
            <a:lvl3pPr marL="224097" indent="0">
              <a:spcBef>
                <a:spcPts val="300"/>
              </a:spcBef>
              <a:spcAft>
                <a:spcPts val="600"/>
              </a:spcAft>
              <a:buNone/>
              <a:defRPr sz="1800">
                <a:solidFill>
                  <a:schemeClr val="tx1"/>
                </a:solidFill>
              </a:defRPr>
            </a:lvl3pPr>
            <a:lvl4pPr marL="448193" indent="0">
              <a:spcBef>
                <a:spcPts val="300"/>
              </a:spcBef>
              <a:spcAft>
                <a:spcPts val="600"/>
              </a:spcAft>
              <a:buNone/>
              <a:defRPr sz="1400">
                <a:solidFill>
                  <a:schemeClr val="tx1"/>
                </a:solidFill>
                <a:latin typeface="Segoe UI" panose="020B0502040204020203" pitchFamily="34" charset="0"/>
                <a:cs typeface="Segoe UI" panose="020B0502040204020203" pitchFamily="34" charset="0"/>
              </a:defRPr>
            </a:lvl4pPr>
            <a:lvl5pPr marL="672290" indent="0">
              <a:spcBef>
                <a:spcPts val="300"/>
              </a:spcBef>
              <a:spcAft>
                <a:spcPts val="600"/>
              </a:spcAft>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8386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50-50 Right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677161-1A5D-4DC9-B600-5D90769C58FB}"/>
              </a:ext>
            </a:extLst>
          </p:cNvPr>
          <p:cNvSpPr/>
          <p:nvPr userDrawn="1"/>
        </p:nvSpPr>
        <p:spPr bwMode="auto">
          <a:xfrm>
            <a:off x="3886200" y="6324600"/>
            <a:ext cx="2208245" cy="5315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7" name="Title 1">
            <a:extLst>
              <a:ext uri="{FF2B5EF4-FFF2-40B4-BE49-F238E27FC236}">
                <a16:creationId xmlns:a16="http://schemas.microsoft.com/office/drawing/2014/main" id="{638B545E-5A94-4DD3-8BE1-5324BB3FC84A}"/>
              </a:ext>
            </a:extLst>
          </p:cNvPr>
          <p:cNvSpPr>
            <a:spLocks noGrp="1"/>
          </p:cNvSpPr>
          <p:nvPr>
            <p:ph type="title"/>
          </p:nvPr>
        </p:nvSpPr>
        <p:spPr>
          <a:xfrm>
            <a:off x="269240" y="289511"/>
            <a:ext cx="5750560" cy="899665"/>
          </a:xfrm>
        </p:spPr>
        <p:txBody>
          <a:bodyPr/>
          <a:lstStyle>
            <a:lvl1pPr>
              <a:defRPr/>
            </a:lvl1pPr>
          </a:lstStyle>
          <a:p>
            <a:r>
              <a:rPr lang="en-US"/>
              <a:t>Click to edit Master</a:t>
            </a:r>
          </a:p>
        </p:txBody>
      </p:sp>
    </p:spTree>
    <p:extLst>
      <p:ext uri="{BB962C8B-B14F-4D97-AF65-F5344CB8AC3E}">
        <p14:creationId xmlns:p14="http://schemas.microsoft.com/office/powerpoint/2010/main" val="267502044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153221555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324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0763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9231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88644601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ection">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1" y="3146570"/>
            <a:ext cx="3288506" cy="701387"/>
          </a:xfrm>
          <a:prstGeom prst="rect">
            <a:avLst/>
          </a:prstGeom>
        </p:spPr>
      </p:pic>
      <p:sp>
        <p:nvSpPr>
          <p:cNvPr id="4" name="TextBox 3"/>
          <p:cNvSpPr txBox="1">
            <a:spLocks noChangeArrowheads="1"/>
          </p:cNvSpPr>
          <p:nvPr userDrawn="1"/>
        </p:nvSpPr>
        <p:spPr bwMode="auto">
          <a:xfrm>
            <a:off x="266127" y="5819468"/>
            <a:ext cx="11659748" cy="888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9259" tIns="143409" rIns="179259" bIns="143409"/>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13330" fontAlgn="base">
              <a:lnSpc>
                <a:spcPts val="1175"/>
              </a:lnSpc>
              <a:spcBef>
                <a:spcPct val="0"/>
              </a:spcBef>
              <a:spcAft>
                <a:spcPct val="0"/>
              </a:spcAft>
            </a:pPr>
            <a:r>
              <a:rPr lang="en-US" sz="980">
                <a:solidFill>
                  <a:srgbClr val="FFFFFF"/>
                </a:solidFill>
              </a:rPr>
              <a:t>© 2018 Microsoft Corporation. All rights reserved. Microsoft, Windows, and other product names are or may be registered trademarks and/or trademarks in the U.S. and/or other countries.</a:t>
            </a:r>
          </a:p>
          <a:p>
            <a:pPr defTabSz="913330" fontAlgn="base">
              <a:lnSpc>
                <a:spcPts val="1175"/>
              </a:lnSpc>
              <a:spcBef>
                <a:spcPct val="0"/>
              </a:spcBef>
              <a:spcAft>
                <a:spcPct val="0"/>
              </a:spcAft>
            </a:pPr>
            <a:r>
              <a:rPr lang="en-US" sz="980">
                <a:solidFill>
                  <a:srgbClr val="FFFFFF"/>
                </a:solidFill>
              </a:rPr>
              <a:t>The information herein is for informational purposes only and represents the current view of Microsoft Corporation as of the date of this presentation. Because Microsoft must respond to changing market</a:t>
            </a:r>
          </a:p>
          <a:p>
            <a:pPr defTabSz="913330" fontAlgn="base">
              <a:lnSpc>
                <a:spcPts val="1175"/>
              </a:lnSpc>
              <a:spcBef>
                <a:spcPct val="0"/>
              </a:spcBef>
              <a:spcAft>
                <a:spcPct val="0"/>
              </a:spcAft>
            </a:pPr>
            <a:r>
              <a:rPr lang="en-US" sz="980">
                <a:solidFill>
                  <a:srgbClr val="FFFFFF"/>
                </a:solidFill>
              </a:rPr>
              <a:t>conditions, it should not be interpreted to be a commitment on the part of Microsoft, and Microsoft cannot guarantee the accuracy of any information provided after the date of this presentation.</a:t>
            </a:r>
          </a:p>
          <a:p>
            <a:pPr defTabSz="913330" fontAlgn="base">
              <a:lnSpc>
                <a:spcPts val="1175"/>
              </a:lnSpc>
              <a:spcBef>
                <a:spcPct val="0"/>
              </a:spcBef>
              <a:spcAft>
                <a:spcPct val="0"/>
              </a:spcAft>
            </a:pPr>
            <a:r>
              <a:rPr lang="en-US" sz="98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3118567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75419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7220708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032608"/>
          </a:xfrm>
        </p:spPr>
        <p:txBody>
          <a:bodyPr/>
          <a:lstStyle>
            <a:lvl1pPr marL="0" indent="0">
              <a:buNone/>
              <a:defRPr sz="3600">
                <a:gradFill>
                  <a:gsLst>
                    <a:gs pos="1250">
                      <a:schemeClr val="tx1"/>
                    </a:gs>
                    <a:gs pos="99000">
                      <a:schemeClr val="tx1"/>
                    </a:gs>
                  </a:gsLst>
                  <a:lin ang="5400000" scaled="0"/>
                </a:gradFill>
              </a:defRPr>
            </a:lvl1pPr>
            <a:lvl2pPr marL="0" indent="0">
              <a:spcBef>
                <a:spcPts val="300"/>
              </a:spcBef>
              <a:spcAft>
                <a:spcPts val="600"/>
              </a:spcAft>
              <a:buFontTx/>
              <a:buNone/>
              <a:defRPr sz="2000"/>
            </a:lvl2pPr>
            <a:lvl3pPr marL="224097" indent="0">
              <a:spcBef>
                <a:spcPts val="300"/>
              </a:spcBef>
              <a:spcAft>
                <a:spcPts val="600"/>
              </a:spcAft>
              <a:buNone/>
              <a:defRPr sz="1800"/>
            </a:lvl3pPr>
            <a:lvl4pPr marL="448193" indent="0">
              <a:spcBef>
                <a:spcPts val="300"/>
              </a:spcBef>
              <a:spcAft>
                <a:spcPts val="600"/>
              </a:spcAft>
              <a:buNone/>
              <a:defRPr sz="1400">
                <a:latin typeface="Segoe UI" panose="020B0502040204020203" pitchFamily="34" charset="0"/>
                <a:cs typeface="Segoe UI" panose="020B0502040204020203" pitchFamily="34" charset="0"/>
              </a:defRPr>
            </a:lvl4pPr>
            <a:lvl5pPr marL="672290" indent="0">
              <a:spcBef>
                <a:spcPts val="300"/>
              </a:spcBef>
              <a:spcAft>
                <a:spcPts val="60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4029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935994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6" name="Title 1">
            <a:extLst>
              <a:ext uri="{FF2B5EF4-FFF2-40B4-BE49-F238E27FC236}">
                <a16:creationId xmlns:a16="http://schemas.microsoft.com/office/drawing/2014/main" id="{48EF7B11-E310-4857-A890-86CC666B595D}"/>
              </a:ext>
            </a:extLst>
          </p:cNvPr>
          <p:cNvSpPr>
            <a:spLocks noGrp="1"/>
          </p:cNvSpPr>
          <p:nvPr>
            <p:ph type="title"/>
          </p:nvPr>
        </p:nvSpPr>
        <p:spPr>
          <a:xfrm>
            <a:off x="269240" y="289511"/>
            <a:ext cx="11655840" cy="899665"/>
          </a:xfrm>
        </p:spPr>
        <p:txBody>
          <a:bodyPr/>
          <a:lstStyle/>
          <a:p>
            <a:r>
              <a:rPr lang="en-US"/>
              <a:t>Click to edit Master title style</a:t>
            </a:r>
          </a:p>
        </p:txBody>
      </p:sp>
      <p:sp>
        <p:nvSpPr>
          <p:cNvPr id="7" name="Text Placeholder 5">
            <a:extLst>
              <a:ext uri="{FF2B5EF4-FFF2-40B4-BE49-F238E27FC236}">
                <a16:creationId xmlns:a16="http://schemas.microsoft.com/office/drawing/2014/main" id="{DB2781CC-9DA4-482D-B34D-82E47060CAAC}"/>
              </a:ext>
            </a:extLst>
          </p:cNvPr>
          <p:cNvSpPr>
            <a:spLocks noGrp="1"/>
          </p:cNvSpPr>
          <p:nvPr>
            <p:ph type="body" sz="quarter" idx="10"/>
          </p:nvPr>
        </p:nvSpPr>
        <p:spPr>
          <a:xfrm>
            <a:off x="269239" y="1189177"/>
            <a:ext cx="11653523" cy="2032608"/>
          </a:xfrm>
        </p:spPr>
        <p:txBody>
          <a:bodyPr/>
          <a:lstStyle>
            <a:lvl1pPr marL="0" indent="0">
              <a:buNone/>
              <a:defRPr sz="3300">
                <a:solidFill>
                  <a:srgbClr val="505050"/>
                </a:solidFill>
              </a:defRPr>
            </a:lvl1pPr>
            <a:lvl2pPr marL="0" indent="0">
              <a:spcBef>
                <a:spcPts val="300"/>
              </a:spcBef>
              <a:spcAft>
                <a:spcPts val="600"/>
              </a:spcAft>
              <a:buFontTx/>
              <a:buNone/>
              <a:defRPr sz="2000">
                <a:solidFill>
                  <a:srgbClr val="505050"/>
                </a:solidFill>
              </a:defRPr>
            </a:lvl2pPr>
            <a:lvl3pPr marL="224097" indent="0">
              <a:spcBef>
                <a:spcPts val="300"/>
              </a:spcBef>
              <a:spcAft>
                <a:spcPts val="600"/>
              </a:spcAft>
              <a:buNone/>
              <a:defRPr sz="1800">
                <a:solidFill>
                  <a:srgbClr val="505050"/>
                </a:solidFill>
              </a:defRPr>
            </a:lvl3pPr>
            <a:lvl4pPr marL="448193" indent="0">
              <a:spcBef>
                <a:spcPts val="300"/>
              </a:spcBef>
              <a:spcAft>
                <a:spcPts val="600"/>
              </a:spcAft>
              <a:buNone/>
              <a:defRPr sz="1400">
                <a:solidFill>
                  <a:srgbClr val="505050"/>
                </a:solidFill>
                <a:latin typeface="Segoe UI" panose="020B0502040204020203" pitchFamily="34" charset="0"/>
                <a:cs typeface="Segoe UI" panose="020B0502040204020203" pitchFamily="34" charset="0"/>
              </a:defRPr>
            </a:lvl4pPr>
            <a:lvl5pPr marL="672290" indent="0">
              <a:spcBef>
                <a:spcPts val="300"/>
              </a:spcBef>
              <a:spcAft>
                <a:spcPts val="600"/>
              </a:spcAft>
              <a:buNone/>
              <a:defRPr>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a:extLst>
              <a:ext uri="{FF2B5EF4-FFF2-40B4-BE49-F238E27FC236}">
                <a16:creationId xmlns:a16="http://schemas.microsoft.com/office/drawing/2014/main" id="{B7F7C7C6-E140-48ED-96BA-7C98FA671C09}"/>
              </a:ext>
            </a:extLst>
          </p:cNvPr>
          <p:cNvSpPr txBox="1"/>
          <p:nvPr userDrawn="1"/>
        </p:nvSpPr>
        <p:spPr bwMode="black">
          <a:xfrm>
            <a:off x="4396015" y="6569169"/>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solidFill>
                  <a:schemeClr val="accent3">
                    <a:lumMod val="90000"/>
                  </a:schemeClr>
                </a:solidFill>
                <a:latin typeface="Segoe UI" panose="020B0502040204020203" pitchFamily="34" charset="0"/>
              </a:rPr>
              <a:t>MICROSOFT CONFIDENTIAL – INTERNAL ONLY</a:t>
            </a:r>
          </a:p>
        </p:txBody>
      </p:sp>
    </p:spTree>
    <p:extLst>
      <p:ext uri="{BB962C8B-B14F-4D97-AF65-F5344CB8AC3E}">
        <p14:creationId xmlns:p14="http://schemas.microsoft.com/office/powerpoint/2010/main" val="72351271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eveloper Code Layout">
    <p:spTree>
      <p:nvGrpSpPr>
        <p:cNvPr id="1" name=""/>
        <p:cNvGrpSpPr/>
        <p:nvPr/>
      </p:nvGrpSpPr>
      <p:grpSpPr>
        <a:xfrm>
          <a:off x="0" y="0"/>
          <a:ext cx="0" cy="0"/>
          <a:chOff x="0" y="0"/>
          <a:chExt cx="0" cy="0"/>
        </a:xfrm>
      </p:grpSpPr>
      <p:sp>
        <p:nvSpPr>
          <p:cNvPr id="3" name="Rectangle 2"/>
          <p:cNvSpPr/>
          <p:nvPr userDrawn="1"/>
        </p:nvSpPr>
        <p:spPr bwMode="hidden">
          <a:xfrm>
            <a:off x="1" y="1804473"/>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6" name="Title 1">
            <a:extLst>
              <a:ext uri="{FF2B5EF4-FFF2-40B4-BE49-F238E27FC236}">
                <a16:creationId xmlns:a16="http://schemas.microsoft.com/office/drawing/2014/main" id="{48EF7B11-E310-4857-A890-86CC666B595D}"/>
              </a:ext>
            </a:extLst>
          </p:cNvPr>
          <p:cNvSpPr>
            <a:spLocks noGrp="1"/>
          </p:cNvSpPr>
          <p:nvPr>
            <p:ph type="title" hasCustomPrompt="1"/>
          </p:nvPr>
        </p:nvSpPr>
        <p:spPr>
          <a:xfrm>
            <a:off x="269240" y="289511"/>
            <a:ext cx="11655840" cy="899665"/>
          </a:xfrm>
        </p:spPr>
        <p:txBody>
          <a:bodyPr/>
          <a:lstStyle>
            <a:lvl1pPr>
              <a:defRPr/>
            </a:lvl1pPr>
          </a:lstStyle>
          <a:p>
            <a:r>
              <a:rPr lang="en-US"/>
              <a:t>Click to edit Master title style Click to edit Master title style</a:t>
            </a:r>
          </a:p>
        </p:txBody>
      </p:sp>
      <p:sp>
        <p:nvSpPr>
          <p:cNvPr id="7" name="Text Placeholder 5">
            <a:extLst>
              <a:ext uri="{FF2B5EF4-FFF2-40B4-BE49-F238E27FC236}">
                <a16:creationId xmlns:a16="http://schemas.microsoft.com/office/drawing/2014/main" id="{DB2781CC-9DA4-482D-B34D-82E47060CAAC}"/>
              </a:ext>
            </a:extLst>
          </p:cNvPr>
          <p:cNvSpPr>
            <a:spLocks noGrp="1"/>
          </p:cNvSpPr>
          <p:nvPr>
            <p:ph type="body" sz="quarter" idx="10"/>
          </p:nvPr>
        </p:nvSpPr>
        <p:spPr>
          <a:xfrm>
            <a:off x="269239" y="1804474"/>
            <a:ext cx="11653523" cy="2032608"/>
          </a:xfrm>
        </p:spPr>
        <p:txBody>
          <a:bodyPr/>
          <a:lstStyle>
            <a:lvl1pPr marL="0" indent="0">
              <a:buNone/>
              <a:defRPr sz="3300">
                <a:solidFill>
                  <a:srgbClr val="505050"/>
                </a:solidFill>
              </a:defRPr>
            </a:lvl1pPr>
            <a:lvl2pPr marL="0" indent="0">
              <a:spcBef>
                <a:spcPts val="300"/>
              </a:spcBef>
              <a:spcAft>
                <a:spcPts val="600"/>
              </a:spcAft>
              <a:buFontTx/>
              <a:buNone/>
              <a:defRPr sz="2000">
                <a:solidFill>
                  <a:srgbClr val="505050"/>
                </a:solidFill>
              </a:defRPr>
            </a:lvl2pPr>
            <a:lvl3pPr marL="224097" indent="0">
              <a:spcBef>
                <a:spcPts val="300"/>
              </a:spcBef>
              <a:spcAft>
                <a:spcPts val="600"/>
              </a:spcAft>
              <a:buNone/>
              <a:defRPr sz="1800">
                <a:solidFill>
                  <a:srgbClr val="505050"/>
                </a:solidFill>
              </a:defRPr>
            </a:lvl3pPr>
            <a:lvl4pPr marL="448193" indent="0">
              <a:spcBef>
                <a:spcPts val="300"/>
              </a:spcBef>
              <a:spcAft>
                <a:spcPts val="600"/>
              </a:spcAft>
              <a:buNone/>
              <a:defRPr sz="1400">
                <a:solidFill>
                  <a:srgbClr val="505050"/>
                </a:solidFill>
                <a:latin typeface="Segoe UI" panose="020B0502040204020203" pitchFamily="34" charset="0"/>
                <a:cs typeface="Segoe UI" panose="020B0502040204020203" pitchFamily="34" charset="0"/>
              </a:defRPr>
            </a:lvl4pPr>
            <a:lvl5pPr marL="672290" indent="0">
              <a:spcBef>
                <a:spcPts val="300"/>
              </a:spcBef>
              <a:spcAft>
                <a:spcPts val="600"/>
              </a:spcAft>
              <a:buNone/>
              <a:defRPr>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a:extLst>
              <a:ext uri="{FF2B5EF4-FFF2-40B4-BE49-F238E27FC236}">
                <a16:creationId xmlns:a16="http://schemas.microsoft.com/office/drawing/2014/main" id="{97751EF8-6B26-4639-AF53-71A9904C69DE}"/>
              </a:ext>
            </a:extLst>
          </p:cNvPr>
          <p:cNvSpPr txBox="1"/>
          <p:nvPr userDrawn="1"/>
        </p:nvSpPr>
        <p:spPr bwMode="black">
          <a:xfrm>
            <a:off x="4396015" y="6569169"/>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solidFill>
                  <a:schemeClr val="accent3">
                    <a:lumMod val="90000"/>
                  </a:schemeClr>
                </a:solidFill>
                <a:latin typeface="Segoe UI" panose="020B0502040204020203" pitchFamily="34" charset="0"/>
              </a:rPr>
              <a:t>MICROSOFT CONFIDENTIAL – INTERNAL ONLY</a:t>
            </a:r>
          </a:p>
        </p:txBody>
      </p:sp>
    </p:spTree>
    <p:extLst>
      <p:ext uri="{BB962C8B-B14F-4D97-AF65-F5344CB8AC3E}">
        <p14:creationId xmlns:p14="http://schemas.microsoft.com/office/powerpoint/2010/main" val="19511009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eveloper Code Layout">
    <p:spTree>
      <p:nvGrpSpPr>
        <p:cNvPr id="1" name=""/>
        <p:cNvGrpSpPr/>
        <p:nvPr/>
      </p:nvGrpSpPr>
      <p:grpSpPr>
        <a:xfrm>
          <a:off x="0" y="0"/>
          <a:ext cx="0" cy="0"/>
          <a:chOff x="0" y="0"/>
          <a:chExt cx="0" cy="0"/>
        </a:xfrm>
      </p:grpSpPr>
      <p:sp>
        <p:nvSpPr>
          <p:cNvPr id="3" name="Rectangle 2"/>
          <p:cNvSpPr/>
          <p:nvPr userDrawn="1"/>
        </p:nvSpPr>
        <p:spPr bwMode="hidden">
          <a:xfrm>
            <a:off x="1" y="1804473"/>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6" name="Title 1">
            <a:extLst>
              <a:ext uri="{FF2B5EF4-FFF2-40B4-BE49-F238E27FC236}">
                <a16:creationId xmlns:a16="http://schemas.microsoft.com/office/drawing/2014/main" id="{48EF7B11-E310-4857-A890-86CC666B595D}"/>
              </a:ext>
            </a:extLst>
          </p:cNvPr>
          <p:cNvSpPr>
            <a:spLocks noGrp="1"/>
          </p:cNvSpPr>
          <p:nvPr>
            <p:ph type="title" hasCustomPrompt="1"/>
          </p:nvPr>
        </p:nvSpPr>
        <p:spPr>
          <a:xfrm>
            <a:off x="269240" y="289511"/>
            <a:ext cx="11655840" cy="899665"/>
          </a:xfrm>
        </p:spPr>
        <p:txBody>
          <a:bodyPr/>
          <a:lstStyle>
            <a:lvl1pPr>
              <a:defRPr/>
            </a:lvl1pPr>
          </a:lstStyle>
          <a:p>
            <a:r>
              <a:rPr lang="en-US"/>
              <a:t>Click to edit Master title style Click to edit Master title style</a:t>
            </a:r>
          </a:p>
        </p:txBody>
      </p:sp>
      <p:sp>
        <p:nvSpPr>
          <p:cNvPr id="5" name="TextBox 7">
            <a:extLst>
              <a:ext uri="{FF2B5EF4-FFF2-40B4-BE49-F238E27FC236}">
                <a16:creationId xmlns:a16="http://schemas.microsoft.com/office/drawing/2014/main" id="{11D32FA1-E330-4454-94F1-0E602C98CB96}"/>
              </a:ext>
            </a:extLst>
          </p:cNvPr>
          <p:cNvSpPr txBox="1"/>
          <p:nvPr userDrawn="1"/>
        </p:nvSpPr>
        <p:spPr bwMode="black">
          <a:xfrm>
            <a:off x="4396015" y="6569169"/>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solidFill>
                  <a:schemeClr val="accent3">
                    <a:lumMod val="90000"/>
                  </a:schemeClr>
                </a:solidFill>
                <a:latin typeface="Segoe UI" panose="020B0502040204020203" pitchFamily="34" charset="0"/>
              </a:rPr>
              <a:t>MICROSOFT CONFIDENTIAL – INTERNAL ONLY</a:t>
            </a:r>
          </a:p>
        </p:txBody>
      </p:sp>
    </p:spTree>
    <p:extLst>
      <p:ext uri="{BB962C8B-B14F-4D97-AF65-F5344CB8AC3E}">
        <p14:creationId xmlns:p14="http://schemas.microsoft.com/office/powerpoint/2010/main" val="3615217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eveloper Code Layout">
    <p:spTree>
      <p:nvGrpSpPr>
        <p:cNvPr id="1" name=""/>
        <p:cNvGrpSpPr/>
        <p:nvPr/>
      </p:nvGrpSpPr>
      <p:grpSpPr>
        <a:xfrm>
          <a:off x="0" y="0"/>
          <a:ext cx="0" cy="0"/>
          <a:chOff x="0" y="0"/>
          <a:chExt cx="0" cy="0"/>
        </a:xfrm>
      </p:grpSpPr>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6" name="Title 1">
            <a:extLst>
              <a:ext uri="{FF2B5EF4-FFF2-40B4-BE49-F238E27FC236}">
                <a16:creationId xmlns:a16="http://schemas.microsoft.com/office/drawing/2014/main" id="{48EF7B11-E310-4857-A890-86CC666B595D}"/>
              </a:ext>
            </a:extLst>
          </p:cNvPr>
          <p:cNvSpPr>
            <a:spLocks noGrp="1"/>
          </p:cNvSpPr>
          <p:nvPr>
            <p:ph type="title"/>
          </p:nvPr>
        </p:nvSpPr>
        <p:spPr>
          <a:xfrm>
            <a:off x="269240" y="289511"/>
            <a:ext cx="5687179" cy="899665"/>
          </a:xfrm>
        </p:spPr>
        <p:txBody>
          <a:bodyPr/>
          <a:lstStyle/>
          <a:p>
            <a:r>
              <a:rPr lang="en-US"/>
              <a:t>Click to edit</a:t>
            </a:r>
          </a:p>
        </p:txBody>
      </p:sp>
      <p:sp>
        <p:nvSpPr>
          <p:cNvPr id="7" name="Text Placeholder 5">
            <a:extLst>
              <a:ext uri="{FF2B5EF4-FFF2-40B4-BE49-F238E27FC236}">
                <a16:creationId xmlns:a16="http://schemas.microsoft.com/office/drawing/2014/main" id="{DB2781CC-9DA4-482D-B34D-82E47060CAAC}"/>
              </a:ext>
            </a:extLst>
          </p:cNvPr>
          <p:cNvSpPr>
            <a:spLocks noGrp="1"/>
          </p:cNvSpPr>
          <p:nvPr>
            <p:ph type="body" sz="quarter" idx="10"/>
          </p:nvPr>
        </p:nvSpPr>
        <p:spPr>
          <a:xfrm>
            <a:off x="269239" y="1189177"/>
            <a:ext cx="5687179" cy="2144946"/>
          </a:xfrm>
        </p:spPr>
        <p:txBody>
          <a:bodyPr/>
          <a:lstStyle>
            <a:lvl1pPr marL="0" indent="0">
              <a:spcAft>
                <a:spcPts val="600"/>
              </a:spcAft>
              <a:buNone/>
              <a:defRPr sz="3300">
                <a:solidFill>
                  <a:srgbClr val="505050"/>
                </a:solidFill>
              </a:defRPr>
            </a:lvl1pPr>
            <a:lvl2pPr marL="0" indent="0">
              <a:spcBef>
                <a:spcPts val="300"/>
              </a:spcBef>
              <a:spcAft>
                <a:spcPts val="600"/>
              </a:spcAft>
              <a:buFontTx/>
              <a:buNone/>
              <a:defRPr sz="2000">
                <a:solidFill>
                  <a:srgbClr val="505050"/>
                </a:solidFill>
              </a:defRPr>
            </a:lvl2pPr>
            <a:lvl3pPr marL="224097" indent="0">
              <a:spcBef>
                <a:spcPts val="300"/>
              </a:spcBef>
              <a:spcAft>
                <a:spcPts val="600"/>
              </a:spcAft>
              <a:buNone/>
              <a:defRPr sz="1800">
                <a:solidFill>
                  <a:srgbClr val="505050"/>
                </a:solidFill>
              </a:defRPr>
            </a:lvl3pPr>
            <a:lvl4pPr marL="448193" indent="0">
              <a:spcBef>
                <a:spcPts val="300"/>
              </a:spcBef>
              <a:spcAft>
                <a:spcPts val="600"/>
              </a:spcAft>
              <a:buNone/>
              <a:defRPr sz="1400">
                <a:solidFill>
                  <a:srgbClr val="505050"/>
                </a:solidFill>
                <a:latin typeface="Segoe UI" panose="020B0502040204020203" pitchFamily="34" charset="0"/>
                <a:cs typeface="Segoe UI" panose="020B0502040204020203" pitchFamily="34" charset="0"/>
              </a:defRPr>
            </a:lvl4pPr>
            <a:lvl5pPr marL="672290" indent="0">
              <a:spcBef>
                <a:spcPts val="300"/>
              </a:spcBef>
              <a:spcAft>
                <a:spcPts val="600"/>
              </a:spcAft>
              <a:buNone/>
              <a:defRPr>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6228F8D-26D0-481A-B865-5B330D45F9CA}"/>
              </a:ext>
            </a:extLst>
          </p:cNvPr>
          <p:cNvSpPr/>
          <p:nvPr userDrawn="1"/>
        </p:nvSpPr>
        <p:spPr bwMode="auto">
          <a:xfrm>
            <a:off x="6096000" y="0"/>
            <a:ext cx="60960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776658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eveloper Code Layout">
    <p:spTree>
      <p:nvGrpSpPr>
        <p:cNvPr id="1" name=""/>
        <p:cNvGrpSpPr/>
        <p:nvPr/>
      </p:nvGrpSpPr>
      <p:grpSpPr>
        <a:xfrm>
          <a:off x="0" y="0"/>
          <a:ext cx="0" cy="0"/>
          <a:chOff x="0" y="0"/>
          <a:chExt cx="0" cy="0"/>
        </a:xfrm>
      </p:grpSpPr>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6" name="Title 1">
            <a:extLst>
              <a:ext uri="{FF2B5EF4-FFF2-40B4-BE49-F238E27FC236}">
                <a16:creationId xmlns:a16="http://schemas.microsoft.com/office/drawing/2014/main" id="{48EF7B11-E310-4857-A890-86CC666B595D}"/>
              </a:ext>
            </a:extLst>
          </p:cNvPr>
          <p:cNvSpPr>
            <a:spLocks noGrp="1"/>
          </p:cNvSpPr>
          <p:nvPr>
            <p:ph type="title"/>
          </p:nvPr>
        </p:nvSpPr>
        <p:spPr>
          <a:xfrm>
            <a:off x="269240" y="289511"/>
            <a:ext cx="11655840" cy="899665"/>
          </a:xfrm>
        </p:spPr>
        <p:txBody>
          <a:bodyPr/>
          <a:lstStyle/>
          <a:p>
            <a:r>
              <a:rPr lang="en-US"/>
              <a:t>Click to edit Master title style</a:t>
            </a:r>
          </a:p>
        </p:txBody>
      </p:sp>
      <p:sp>
        <p:nvSpPr>
          <p:cNvPr id="4" name="TextBox 7">
            <a:extLst>
              <a:ext uri="{FF2B5EF4-FFF2-40B4-BE49-F238E27FC236}">
                <a16:creationId xmlns:a16="http://schemas.microsoft.com/office/drawing/2014/main" id="{14362529-9CD0-4A58-8683-D46AA90B9516}"/>
              </a:ext>
            </a:extLst>
          </p:cNvPr>
          <p:cNvSpPr txBox="1"/>
          <p:nvPr userDrawn="1"/>
        </p:nvSpPr>
        <p:spPr bwMode="black">
          <a:xfrm>
            <a:off x="4396015" y="6569169"/>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solidFill>
                  <a:schemeClr val="accent3">
                    <a:lumMod val="90000"/>
                  </a:schemeClr>
                </a:solidFill>
                <a:latin typeface="Segoe UI" panose="020B0502040204020203" pitchFamily="34" charset="0"/>
              </a:rPr>
              <a:t>MICROSOFT CONFIDENTIAL – INTERNAL ONLY</a:t>
            </a:r>
          </a:p>
        </p:txBody>
      </p:sp>
    </p:spTree>
    <p:extLst>
      <p:ext uri="{BB962C8B-B14F-4D97-AF65-F5344CB8AC3E}">
        <p14:creationId xmlns:p14="http://schemas.microsoft.com/office/powerpoint/2010/main" val="21578738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87079" y="3012391"/>
            <a:ext cx="6858623" cy="833218"/>
          </a:xfrm>
          <a:prstGeom prst="rect">
            <a:avLst/>
          </a:prstGeom>
        </p:spPr>
      </p:pic>
      <p:sp>
        <p:nvSpPr>
          <p:cNvPr id="7" name="TextBox 7">
            <a:extLst>
              <a:ext uri="{FF2B5EF4-FFF2-40B4-BE49-F238E27FC236}">
                <a16:creationId xmlns:a16="http://schemas.microsoft.com/office/drawing/2014/main" id="{8631E119-4C87-4271-8F2A-9472AA40EE78}"/>
              </a:ext>
            </a:extLst>
          </p:cNvPr>
          <p:cNvSpPr txBox="1"/>
          <p:nvPr userDrawn="1"/>
        </p:nvSpPr>
        <p:spPr bwMode="black">
          <a:xfrm>
            <a:off x="4396015" y="6569169"/>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22955265"/>
      </p:ext>
    </p:extLst>
  </p:cSld>
  <p:clrMap bg1="dk1" tx1="lt1" bg2="dk2" tx2="lt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69" r:id="rId7"/>
    <p:sldLayoutId id="2147484552" r:id="rId8"/>
    <p:sldLayoutId id="2147484553" r:id="rId9"/>
    <p:sldLayoutId id="2147484554" r:id="rId10"/>
    <p:sldLayoutId id="2147484555" r:id="rId11"/>
    <p:sldLayoutId id="2147484556" r:id="rId12"/>
    <p:sldLayoutId id="2147484575" r:id="rId13"/>
    <p:sldLayoutId id="2147484557" r:id="rId14"/>
    <p:sldLayoutId id="2147484558" r:id="rId15"/>
    <p:sldLayoutId id="2147484559" r:id="rId16"/>
    <p:sldLayoutId id="2147484560" r:id="rId17"/>
    <p:sldLayoutId id="2147484561" r:id="rId18"/>
    <p:sldLayoutId id="2147484570" r:id="rId19"/>
    <p:sldLayoutId id="2147484572" r:id="rId20"/>
    <p:sldLayoutId id="2147484573" r:id="rId21"/>
    <p:sldLayoutId id="2147484562" r:id="rId22"/>
    <p:sldLayoutId id="2147484563" r:id="rId23"/>
    <p:sldLayoutId id="2147484564" r:id="rId24"/>
    <p:sldLayoutId id="2147484565" r:id="rId25"/>
    <p:sldLayoutId id="2147484566" r:id="rId26"/>
    <p:sldLayoutId id="2147484567" r:id="rId27"/>
    <p:sldLayoutId id="2147484571" r:id="rId28"/>
    <p:sldLayoutId id="2147484568" r:id="rId2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https://www.tailwindtraders.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18/10/relationships/comments" Target="../comments/modernComment_667_BD7068B6.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docs.microsoft.com/en-us/azure/cognitive-services/luis/luis-get-started-rest-get-intent?tabs=windows" TargetMode="External"/><Relationship Id="rId5" Type="http://schemas.openxmlformats.org/officeDocument/2006/relationships/hyperlink" Target="https://docs.microsoft.com/en-us/azure/cognitive-services/text-analytics/quickstarts/text-analytics-sdk?tabs=version-3&amp;pivots=programming-language-python" TargetMode="External"/><Relationship Id="rId4" Type="http://schemas.openxmlformats.org/officeDocument/2006/relationships/hyperlink" Target="https://docs.microsoft.com/en-us/azure/cognitive-services/speech-service/quickstarts/speech-to-text-from-file?tabs=linux%2Cbrowser%2Cwindowsinstall&amp;pivots=programming-language-pyth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tiff"/><Relationship Id="rId3" Type="http://schemas.openxmlformats.org/officeDocument/2006/relationships/image" Target="../media/image8.png"/><Relationship Id="rId7" Type="http://schemas.openxmlformats.org/officeDocument/2006/relationships/image" Target="../media/image15.svg"/><Relationship Id="rId12" Type="http://schemas.openxmlformats.org/officeDocument/2006/relationships/image" Target="../media/image20.tiff"/><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tiff"/><Relationship Id="rId15" Type="http://schemas.openxmlformats.org/officeDocument/2006/relationships/image" Target="../media/image10.tiff"/><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svg"/><Relationship Id="rId14" Type="http://schemas.openxmlformats.org/officeDocument/2006/relationships/image" Target="../media/image12.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azure.microsoft.com/en-us/services/cognitive-services/" TargetMode="External"/><Relationship Id="rId2" Type="http://schemas.openxmlformats.org/officeDocument/2006/relationships/hyperlink" Target="https://github.com/microsoft-us-ocp-ai/developers-guide-to-ai" TargetMode="External"/><Relationship Id="rId1" Type="http://schemas.openxmlformats.org/officeDocument/2006/relationships/slideLayout" Target="../slideLayouts/slideLayout5.xml"/><Relationship Id="rId5" Type="http://schemas.openxmlformats.org/officeDocument/2006/relationships/hyperlink" Target="https://docs.microsoft.com/en-us/azure/storage/blobs/storage-quickstart-blobs-python" TargetMode="External"/><Relationship Id="rId4" Type="http://schemas.openxmlformats.org/officeDocument/2006/relationships/hyperlink" Target="https://docs.microsoft.com/en-us/power-bi/create-reports/sample-tutorial-connect-to-the-sampl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62B21E-E27A-4440-9A50-C36CF8660A7C}"/>
              </a:ext>
            </a:extLst>
          </p:cNvPr>
          <p:cNvSpPr>
            <a:spLocks noGrp="1"/>
          </p:cNvSpPr>
          <p:nvPr>
            <p:ph type="title"/>
          </p:nvPr>
        </p:nvSpPr>
        <p:spPr>
          <a:xfrm>
            <a:off x="216750" y="1059428"/>
            <a:ext cx="11797641" cy="1793090"/>
          </a:xfrm>
        </p:spPr>
        <p:txBody>
          <a:bodyPr/>
          <a:lstStyle/>
          <a:p>
            <a:r>
              <a:rPr lang="en-US" sz="5250">
                <a:cs typeface="Segoe UI"/>
              </a:rPr>
              <a:t>Extracting Value from Text and Audio to Inform Business Strategy</a:t>
            </a:r>
            <a:endParaRPr lang="en-US"/>
          </a:p>
        </p:txBody>
      </p:sp>
      <p:sp>
        <p:nvSpPr>
          <p:cNvPr id="7" name="Text Placeholder 6">
            <a:extLst>
              <a:ext uri="{FF2B5EF4-FFF2-40B4-BE49-F238E27FC236}">
                <a16:creationId xmlns:a16="http://schemas.microsoft.com/office/drawing/2014/main" id="{5572B2F9-FAEC-4B80-ACCC-CBCACAE4C005}"/>
              </a:ext>
            </a:extLst>
          </p:cNvPr>
          <p:cNvSpPr>
            <a:spLocks noGrp="1"/>
          </p:cNvSpPr>
          <p:nvPr>
            <p:ph type="body" sz="quarter" idx="12"/>
          </p:nvPr>
        </p:nvSpPr>
        <p:spPr>
          <a:xfrm>
            <a:off x="297076" y="5095468"/>
            <a:ext cx="9803365" cy="1164519"/>
          </a:xfrm>
        </p:spPr>
        <p:txBody>
          <a:bodyPr vert="horz" wrap="square" lIns="164592" tIns="109728" rIns="164592" bIns="109728" rtlCol="0" anchor="t">
            <a:noAutofit/>
          </a:bodyPr>
          <a:lstStyle/>
          <a:p>
            <a:r>
              <a:rPr lang="en-US" sz="3100" err="1"/>
              <a:t>Devanshi</a:t>
            </a:r>
            <a:r>
              <a:rPr lang="en-US" sz="3100"/>
              <a:t> </a:t>
            </a:r>
            <a:r>
              <a:rPr lang="en-US" sz="3100" err="1"/>
              <a:t>Thakar</a:t>
            </a:r>
            <a:r>
              <a:rPr lang="en-US" sz="3100"/>
              <a:t> – </a:t>
            </a:r>
            <a:r>
              <a:rPr lang="en-US" sz="2000"/>
              <a:t>Cloud Solution </a:t>
            </a:r>
            <a:r>
              <a:rPr lang="en-US" sz="2000" err="1"/>
              <a:t>Architect, Data &amp; AI</a:t>
            </a:r>
            <a:endParaRPr lang="en-US" sz="2000" err="1">
              <a:cs typeface="Segoe UI Light"/>
            </a:endParaRPr>
          </a:p>
          <a:p>
            <a:r>
              <a:rPr lang="en-US" sz="3100"/>
              <a:t>Amanda Wong </a:t>
            </a:r>
            <a:r>
              <a:rPr lang="en-US" sz="3100">
                <a:ea typeface="+mj-lt"/>
                <a:cs typeface="+mj-lt"/>
              </a:rPr>
              <a:t>– </a:t>
            </a:r>
            <a:r>
              <a:rPr lang="en-US" sz="2000">
                <a:ea typeface="+mj-lt"/>
                <a:cs typeface="+mj-lt"/>
              </a:rPr>
              <a:t>Cloud Solution Architect, Data &amp; AI</a:t>
            </a:r>
          </a:p>
          <a:p>
            <a:endParaRPr lang="en-US" sz="2000">
              <a:cs typeface="Segoe UI Light"/>
            </a:endParaRPr>
          </a:p>
        </p:txBody>
      </p:sp>
      <p:sp>
        <p:nvSpPr>
          <p:cNvPr id="2" name="Rectangle 1">
            <a:extLst>
              <a:ext uri="{FF2B5EF4-FFF2-40B4-BE49-F238E27FC236}">
                <a16:creationId xmlns:a16="http://schemas.microsoft.com/office/drawing/2014/main" id="{B23FD33D-2B60-4B44-BB29-746C5BC6FFE1}"/>
              </a:ext>
            </a:extLst>
          </p:cNvPr>
          <p:cNvSpPr/>
          <p:nvPr/>
        </p:nvSpPr>
        <p:spPr bwMode="auto">
          <a:xfrm>
            <a:off x="4267200" y="6515100"/>
            <a:ext cx="3581400" cy="342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4392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74370-29CF-4AC8-A2CE-2019E246389E}"/>
              </a:ext>
            </a:extLst>
          </p:cNvPr>
          <p:cNvSpPr txBox="1"/>
          <p:nvPr/>
        </p:nvSpPr>
        <p:spPr>
          <a:xfrm>
            <a:off x="4387515" y="1395663"/>
            <a:ext cx="4379494" cy="960263"/>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nSpc>
                <a:spcPct val="90000"/>
              </a:lnSpc>
              <a:spcAft>
                <a:spcPts val="600"/>
              </a:spcAft>
            </a:pPr>
            <a:r>
              <a:rPr lang="en-US" sz="4800">
                <a:gradFill>
                  <a:gsLst>
                    <a:gs pos="2917">
                      <a:schemeClr val="tx1"/>
                    </a:gs>
                    <a:gs pos="30000">
                      <a:schemeClr val="tx1"/>
                    </a:gs>
                  </a:gsLst>
                  <a:lin ang="5400000" scaled="0"/>
                </a:gradFill>
              </a:rPr>
              <a:t>Thank You!</a:t>
            </a:r>
            <a:endParaRPr lang="en-US" sz="4800">
              <a:gradFill>
                <a:gsLst>
                  <a:gs pos="2917">
                    <a:schemeClr val="tx1"/>
                  </a:gs>
                  <a:gs pos="30000">
                    <a:schemeClr val="tx1"/>
                  </a:gs>
                </a:gsLst>
                <a:lin ang="5400000" scaled="0"/>
              </a:gradFill>
              <a:cs typeface="Segoe UI Semilight"/>
            </a:endParaRPr>
          </a:p>
        </p:txBody>
      </p:sp>
    </p:spTree>
    <p:extLst>
      <p:ext uri="{BB962C8B-B14F-4D97-AF65-F5344CB8AC3E}">
        <p14:creationId xmlns:p14="http://schemas.microsoft.com/office/powerpoint/2010/main" val="18977845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A29F3-38E8-4CAA-A42A-0E3971A578DF}"/>
              </a:ext>
            </a:extLst>
          </p:cNvPr>
          <p:cNvSpPr>
            <a:spLocks noGrp="1"/>
          </p:cNvSpPr>
          <p:nvPr>
            <p:ph type="title"/>
          </p:nvPr>
        </p:nvSpPr>
        <p:spPr/>
        <p:txBody>
          <a:bodyPr/>
          <a:lstStyle/>
          <a:p>
            <a:r>
              <a:rPr lang="en-US" sz="4700" dirty="0">
                <a:cs typeface="Segoe UI"/>
              </a:rPr>
              <a:t>Abstract</a:t>
            </a:r>
            <a:endParaRPr lang="en-US" dirty="0"/>
          </a:p>
        </p:txBody>
      </p:sp>
      <p:sp>
        <p:nvSpPr>
          <p:cNvPr id="5" name="Rectangle: Rounded Corners 4">
            <a:extLst>
              <a:ext uri="{FF2B5EF4-FFF2-40B4-BE49-F238E27FC236}">
                <a16:creationId xmlns:a16="http://schemas.microsoft.com/office/drawing/2014/main" id="{40DD2C10-0C73-438D-AF5F-CF0368FE5EA0}"/>
              </a:ext>
            </a:extLst>
          </p:cNvPr>
          <p:cNvSpPr/>
          <p:nvPr/>
        </p:nvSpPr>
        <p:spPr bwMode="auto">
          <a:xfrm>
            <a:off x="166938" y="2665496"/>
            <a:ext cx="3898231" cy="3801979"/>
          </a:xfrm>
          <a:prstGeom prst="round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93A8805-5B93-4D8A-892D-0C51CBF4BC3E}"/>
              </a:ext>
            </a:extLst>
          </p:cNvPr>
          <p:cNvSpPr/>
          <p:nvPr/>
        </p:nvSpPr>
        <p:spPr bwMode="auto">
          <a:xfrm>
            <a:off x="4145380" y="2665496"/>
            <a:ext cx="3898231" cy="3801979"/>
          </a:xfrm>
          <a:prstGeom prst="round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04088B2B-4E6F-45AC-82BE-0171B8204FEE}"/>
              </a:ext>
            </a:extLst>
          </p:cNvPr>
          <p:cNvSpPr/>
          <p:nvPr/>
        </p:nvSpPr>
        <p:spPr bwMode="auto">
          <a:xfrm>
            <a:off x="8123822" y="2665496"/>
            <a:ext cx="3898231" cy="3801979"/>
          </a:xfrm>
          <a:prstGeom prst="round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EDE8760F-6AEF-4E69-81F7-111EBA0AFBDC}"/>
              </a:ext>
            </a:extLst>
          </p:cNvPr>
          <p:cNvSpPr/>
          <p:nvPr/>
        </p:nvSpPr>
        <p:spPr bwMode="auto">
          <a:xfrm>
            <a:off x="1066800" y="2923674"/>
            <a:ext cx="2093494"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a:rPr>
              <a:t>Problem Statement</a:t>
            </a: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16D11C1-350A-4867-AA4D-B976E69A76D5}"/>
              </a:ext>
            </a:extLst>
          </p:cNvPr>
          <p:cNvSpPr/>
          <p:nvPr/>
        </p:nvSpPr>
        <p:spPr bwMode="auto">
          <a:xfrm>
            <a:off x="5053262" y="2923673"/>
            <a:ext cx="2093494"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a:rPr>
              <a:t>Goal</a:t>
            </a:r>
            <a:endParaRPr lang="en-US" sz="1750" dirty="0">
              <a:cs typeface="Segoe UI"/>
            </a:endParaRPr>
          </a:p>
        </p:txBody>
      </p:sp>
      <p:sp>
        <p:nvSpPr>
          <p:cNvPr id="12" name="Rectangle 11">
            <a:extLst>
              <a:ext uri="{FF2B5EF4-FFF2-40B4-BE49-F238E27FC236}">
                <a16:creationId xmlns:a16="http://schemas.microsoft.com/office/drawing/2014/main" id="{2268B052-A71A-4CAD-BF1B-64647C1362EB}"/>
              </a:ext>
            </a:extLst>
          </p:cNvPr>
          <p:cNvSpPr/>
          <p:nvPr/>
        </p:nvSpPr>
        <p:spPr bwMode="auto">
          <a:xfrm>
            <a:off x="9143999" y="2923673"/>
            <a:ext cx="2093494"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a:rPr>
              <a:t>Learning Objectives</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a:extLst>
              <a:ext uri="{FF2B5EF4-FFF2-40B4-BE49-F238E27FC236}">
                <a16:creationId xmlns:a16="http://schemas.microsoft.com/office/drawing/2014/main" id="{31242297-304E-4934-836A-ACBE41276DCB}"/>
              </a:ext>
            </a:extLst>
          </p:cNvPr>
          <p:cNvSpPr txBox="1"/>
          <p:nvPr/>
        </p:nvSpPr>
        <p:spPr>
          <a:xfrm>
            <a:off x="3997970" y="1928658"/>
            <a:ext cx="4081197" cy="1280351"/>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a:lnSpc>
                <a:spcPct val="90000"/>
              </a:lnSpc>
              <a:spcAft>
                <a:spcPts val="600"/>
              </a:spcAft>
            </a:pPr>
            <a:r>
              <a:rPr lang="en-US" sz="2400" dirty="0">
                <a:solidFill>
                  <a:srgbClr val="000000"/>
                </a:solidFill>
                <a:hlinkClick r:id="rId3"/>
              </a:rPr>
              <a:t>Tailwind Traders</a:t>
            </a:r>
            <a:r>
              <a:rPr lang="en-US" sz="2400" dirty="0">
                <a:solidFill>
                  <a:srgbClr val="000000"/>
                </a:solidFill>
              </a:rPr>
              <a:t>  </a:t>
            </a:r>
            <a:endParaRPr lang="en-US" sz="2400" dirty="0">
              <a:solidFill>
                <a:srgbClr val="FFFFFF"/>
              </a:solidFill>
              <a:cs typeface="Segoe UI Semilight"/>
            </a:endParaRPr>
          </a:p>
          <a:p>
            <a:pPr>
              <a:lnSpc>
                <a:spcPct val="90000"/>
              </a:lnSpc>
              <a:spcAft>
                <a:spcPts val="600"/>
              </a:spcAft>
            </a:pPr>
            <a:endParaRPr lang="en-US" sz="2400">
              <a:solidFill>
                <a:srgbClr val="000000"/>
              </a:solidFill>
              <a:cs typeface="Segoe UI Semilight"/>
            </a:endParaRPr>
          </a:p>
          <a:p>
            <a:pPr marL="171450" indent="-171450">
              <a:lnSpc>
                <a:spcPct val="90000"/>
              </a:lnSpc>
              <a:spcAft>
                <a:spcPts val="600"/>
              </a:spcAft>
              <a:buFont typeface="Arial"/>
              <a:buChar char="•"/>
            </a:pPr>
            <a:endParaRPr lang="en-US" sz="1200">
              <a:solidFill>
                <a:srgbClr val="000000"/>
              </a:solidFill>
              <a:cs typeface="Segoe UI Semilight"/>
            </a:endParaRPr>
          </a:p>
        </p:txBody>
      </p:sp>
      <p:sp>
        <p:nvSpPr>
          <p:cNvPr id="16" name="Arrow: Up 15">
            <a:extLst>
              <a:ext uri="{FF2B5EF4-FFF2-40B4-BE49-F238E27FC236}">
                <a16:creationId xmlns:a16="http://schemas.microsoft.com/office/drawing/2014/main" id="{5A759A1A-65A7-4A1D-9EA8-B0B728FDA279}"/>
              </a:ext>
            </a:extLst>
          </p:cNvPr>
          <p:cNvSpPr/>
          <p:nvPr/>
        </p:nvSpPr>
        <p:spPr bwMode="auto">
          <a:xfrm>
            <a:off x="583852" y="4568069"/>
            <a:ext cx="484632" cy="978408"/>
          </a:xfrm>
          <a:prstGeom prst="up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a:extLst>
              <a:ext uri="{FF2B5EF4-FFF2-40B4-BE49-F238E27FC236}">
                <a16:creationId xmlns:a16="http://schemas.microsoft.com/office/drawing/2014/main" id="{7950520D-46F1-4A91-87C8-3EFDF821F382}"/>
              </a:ext>
            </a:extLst>
          </p:cNvPr>
          <p:cNvSpPr txBox="1"/>
          <p:nvPr/>
        </p:nvSpPr>
        <p:spPr>
          <a:xfrm>
            <a:off x="1145507" y="4827170"/>
            <a:ext cx="2470485" cy="627864"/>
          </a:xfrm>
          <a:prstGeom prst="rect">
            <a:avLst/>
          </a:prstGeom>
          <a:solidFill>
            <a:schemeClr val="bg2">
              <a:lumMod val="75000"/>
            </a:schemeClr>
          </a:solid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nSpc>
                <a:spcPct val="90000"/>
              </a:lnSpc>
              <a:spcAft>
                <a:spcPts val="600"/>
              </a:spcAft>
            </a:pPr>
            <a:r>
              <a:rPr lang="en-US" sz="2400" dirty="0">
                <a:gradFill>
                  <a:gsLst>
                    <a:gs pos="2917">
                      <a:schemeClr val="tx1"/>
                    </a:gs>
                    <a:gs pos="30000">
                      <a:schemeClr val="tx1"/>
                    </a:gs>
                  </a:gsLst>
                  <a:lin ang="5400000" scaled="0"/>
                </a:gradFill>
              </a:rPr>
              <a:t>Support Tickets</a:t>
            </a:r>
            <a:endParaRPr lang="en-US" sz="2400" dirty="0">
              <a:gradFill>
                <a:gsLst>
                  <a:gs pos="2917">
                    <a:schemeClr val="tx1"/>
                  </a:gs>
                  <a:gs pos="30000">
                    <a:schemeClr val="tx1"/>
                  </a:gs>
                </a:gsLst>
                <a:lin ang="5400000" scaled="0"/>
              </a:gradFill>
              <a:cs typeface="Segoe UI Semilight"/>
            </a:endParaRPr>
          </a:p>
        </p:txBody>
      </p:sp>
      <p:sp>
        <p:nvSpPr>
          <p:cNvPr id="21" name="TextBox 20">
            <a:extLst>
              <a:ext uri="{FF2B5EF4-FFF2-40B4-BE49-F238E27FC236}">
                <a16:creationId xmlns:a16="http://schemas.microsoft.com/office/drawing/2014/main" id="{63142210-201E-45C7-8C67-89945629FE87}"/>
              </a:ext>
            </a:extLst>
          </p:cNvPr>
          <p:cNvSpPr txBox="1"/>
          <p:nvPr/>
        </p:nvSpPr>
        <p:spPr>
          <a:xfrm>
            <a:off x="5180095" y="4209548"/>
            <a:ext cx="2005264" cy="1446550"/>
          </a:xfrm>
          <a:prstGeom prst="rect">
            <a:avLst/>
          </a:prstGeom>
          <a:solidFill>
            <a:schemeClr val="bg2">
              <a:lumMod val="75000"/>
            </a:schemeClr>
          </a:solid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rPr>
              <a:t>Store</a:t>
            </a:r>
            <a:endParaRPr lang="en-US"/>
          </a:p>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cs typeface="Segoe UI Semilight"/>
              </a:rPr>
              <a:t>Analyze</a:t>
            </a:r>
          </a:p>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cs typeface="Segoe UI Semilight"/>
              </a:rPr>
              <a:t>Extract</a:t>
            </a:r>
          </a:p>
        </p:txBody>
      </p:sp>
      <p:sp>
        <p:nvSpPr>
          <p:cNvPr id="22" name="TextBox 21">
            <a:extLst>
              <a:ext uri="{FF2B5EF4-FFF2-40B4-BE49-F238E27FC236}">
                <a16:creationId xmlns:a16="http://schemas.microsoft.com/office/drawing/2014/main" id="{68241305-52AE-4348-9F6D-ED1F70B79FBA}"/>
              </a:ext>
            </a:extLst>
          </p:cNvPr>
          <p:cNvSpPr txBox="1"/>
          <p:nvPr/>
        </p:nvSpPr>
        <p:spPr>
          <a:xfrm>
            <a:off x="8837696" y="3880685"/>
            <a:ext cx="2879558" cy="2520690"/>
          </a:xfrm>
          <a:prstGeom prst="rect">
            <a:avLst/>
          </a:prstGeom>
          <a:solidFill>
            <a:schemeClr val="bg2">
              <a:lumMod val="75000"/>
            </a:schemeClr>
          </a:solid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rPr>
              <a:t>Azure Cognitive Services: Text Analytics</a:t>
            </a:r>
            <a:endParaRPr lang="en-US"/>
          </a:p>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cs typeface="Segoe UI Semilight"/>
              </a:rPr>
              <a:t>LUIS</a:t>
            </a:r>
          </a:p>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cs typeface="Segoe UI Semilight"/>
              </a:rPr>
              <a:t>Logic Apps</a:t>
            </a:r>
          </a:p>
          <a:p>
            <a:pPr marL="342900" indent="-342900">
              <a:lnSpc>
                <a:spcPct val="90000"/>
              </a:lnSpc>
              <a:spcAft>
                <a:spcPts val="600"/>
              </a:spcAft>
              <a:buFont typeface="Arial"/>
              <a:buChar char="•"/>
            </a:pPr>
            <a:r>
              <a:rPr lang="en-US" sz="2400" dirty="0">
                <a:gradFill>
                  <a:gsLst>
                    <a:gs pos="2917">
                      <a:schemeClr val="tx1"/>
                    </a:gs>
                    <a:gs pos="30000">
                      <a:schemeClr val="tx1"/>
                    </a:gs>
                  </a:gsLst>
                  <a:lin ang="5400000" scaled="0"/>
                </a:gradFill>
                <a:cs typeface="Segoe UI Semilight"/>
              </a:rPr>
              <a:t>Power BI</a:t>
            </a:r>
          </a:p>
        </p:txBody>
      </p:sp>
    </p:spTree>
    <p:extLst>
      <p:ext uri="{BB962C8B-B14F-4D97-AF65-F5344CB8AC3E}">
        <p14:creationId xmlns:p14="http://schemas.microsoft.com/office/powerpoint/2010/main" val="14732967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AF0F-EAA0-3C48-8820-7A299E4E7F9D}"/>
              </a:ext>
            </a:extLst>
          </p:cNvPr>
          <p:cNvSpPr>
            <a:spLocks noGrp="1"/>
          </p:cNvSpPr>
          <p:nvPr>
            <p:ph type="title"/>
          </p:nvPr>
        </p:nvSpPr>
        <p:spPr/>
        <p:txBody>
          <a:bodyPr/>
          <a:lstStyle/>
          <a:p>
            <a:r>
              <a:rPr lang="en-US"/>
              <a:t>Tech Stack</a:t>
            </a:r>
          </a:p>
        </p:txBody>
      </p:sp>
      <p:sp>
        <p:nvSpPr>
          <p:cNvPr id="3" name="Text Placeholder 2">
            <a:extLst>
              <a:ext uri="{FF2B5EF4-FFF2-40B4-BE49-F238E27FC236}">
                <a16:creationId xmlns:a16="http://schemas.microsoft.com/office/drawing/2014/main" id="{85C6C2C7-982A-8646-9813-D3E1E46E23F0}"/>
              </a:ext>
            </a:extLst>
          </p:cNvPr>
          <p:cNvSpPr>
            <a:spLocks noGrp="1"/>
          </p:cNvSpPr>
          <p:nvPr>
            <p:ph type="body" sz="quarter" idx="10"/>
          </p:nvPr>
        </p:nvSpPr>
        <p:spPr>
          <a:xfrm>
            <a:off x="269239" y="1804474"/>
            <a:ext cx="11653523" cy="4699748"/>
          </a:xfrm>
        </p:spPr>
        <p:txBody>
          <a:bodyPr vert="horz" wrap="square" lIns="146304" tIns="91440" rIns="146304" bIns="91440" rtlCol="0" anchor="t">
            <a:spAutoFit/>
          </a:bodyPr>
          <a:lstStyle/>
          <a:p>
            <a:pPr marL="457200" indent="-457200">
              <a:buFont typeface="Arial" panose="020B0604020202020204" pitchFamily="34" charset="0"/>
              <a:buChar char="•"/>
            </a:pPr>
            <a:endParaRPr lang="en-US" b="1"/>
          </a:p>
          <a:p>
            <a:pPr marL="457200" indent="-457200">
              <a:buFont typeface="Arial" panose="020B0604020202020204" pitchFamily="34" charset="0"/>
              <a:buChar char="•"/>
            </a:pPr>
            <a:r>
              <a:rPr lang="en-US" b="1"/>
              <a:t>Python</a:t>
            </a:r>
            <a:endParaRPr lang="en-US" b="1">
              <a:cs typeface="Segoe UI Light"/>
            </a:endParaRPr>
          </a:p>
          <a:p>
            <a:pPr marL="680720" lvl="2" indent="-457200">
              <a:buFont typeface="Arial" panose="020B0604020202020204" pitchFamily="34" charset="0"/>
              <a:buChar char="•"/>
            </a:pPr>
            <a:r>
              <a:rPr lang="en-US"/>
              <a:t>Notebooks</a:t>
            </a:r>
            <a:endParaRPr lang="en-US">
              <a:cs typeface="Segoe UI Semilight"/>
            </a:endParaRPr>
          </a:p>
          <a:p>
            <a:pPr marL="680720" lvl="2" indent="-457200">
              <a:buFont typeface="Arial" panose="020B0604020202020204" pitchFamily="34" charset="0"/>
              <a:buChar char="•"/>
            </a:pPr>
            <a:r>
              <a:rPr lang="en-US" err="1"/>
              <a:t>VSCode</a:t>
            </a:r>
            <a:endParaRPr lang="en-US">
              <a:cs typeface="Segoe UI Semilight"/>
            </a:endParaRPr>
          </a:p>
          <a:p>
            <a:pPr marL="457200" indent="-457200">
              <a:buFont typeface="Arial" panose="020B0604020202020204" pitchFamily="34" charset="0"/>
              <a:buChar char="•"/>
            </a:pPr>
            <a:r>
              <a:rPr lang="en-US" b="1"/>
              <a:t>Cognitive Services</a:t>
            </a:r>
            <a:endParaRPr lang="en-US" b="1">
              <a:cs typeface="Segoe UI Light"/>
            </a:endParaRPr>
          </a:p>
          <a:p>
            <a:pPr marL="680720" lvl="2" indent="-457200">
              <a:buFont typeface="Arial" panose="020B0604020202020204" pitchFamily="34" charset="0"/>
              <a:buChar char="•"/>
            </a:pPr>
            <a:r>
              <a:rPr lang="en-US">
                <a:hlinkClick r:id="rId4"/>
              </a:rPr>
              <a:t>Speech-to-text</a:t>
            </a:r>
            <a:endParaRPr lang="en-US">
              <a:cs typeface="Segoe UI Semilight"/>
            </a:endParaRPr>
          </a:p>
          <a:p>
            <a:pPr marL="680720" lvl="2" indent="-457200">
              <a:buFont typeface="Arial" panose="020B0604020202020204" pitchFamily="34" charset="0"/>
              <a:buChar char="•"/>
            </a:pPr>
            <a:r>
              <a:rPr lang="en-US">
                <a:hlinkClick r:id="rId5"/>
              </a:rPr>
              <a:t>Text Analytics</a:t>
            </a:r>
            <a:endParaRPr lang="en-US">
              <a:cs typeface="Segoe UI Semilight"/>
            </a:endParaRPr>
          </a:p>
          <a:p>
            <a:pPr marL="680720" lvl="2" indent="-457200">
              <a:buFont typeface="Arial" panose="020B0604020202020204" pitchFamily="34" charset="0"/>
              <a:buChar char="•"/>
            </a:pPr>
            <a:r>
              <a:rPr lang="en-US">
                <a:hlinkClick r:id="rId6"/>
              </a:rPr>
              <a:t>LUIS</a:t>
            </a:r>
            <a:r>
              <a:rPr lang="en-US"/>
              <a:t> </a:t>
            </a:r>
            <a:endParaRPr lang="en-US">
              <a:cs typeface="Segoe UI Semilight"/>
            </a:endParaRPr>
          </a:p>
          <a:p>
            <a:pPr marL="457200" indent="-457200">
              <a:buFont typeface="Arial" panose="020B0604020202020204" pitchFamily="34" charset="0"/>
              <a:buChar char="•"/>
            </a:pPr>
            <a:r>
              <a:rPr lang="en-US" b="1"/>
              <a:t>Blob storage</a:t>
            </a:r>
            <a:endParaRPr lang="en-US" b="1">
              <a:cs typeface="Segoe UI Light"/>
            </a:endParaRPr>
          </a:p>
          <a:p>
            <a:pPr marL="457200" indent="-457200">
              <a:buFont typeface="Arial" panose="020B0604020202020204" pitchFamily="34" charset="0"/>
              <a:buChar char="•"/>
            </a:pPr>
            <a:r>
              <a:rPr lang="en-US" b="1"/>
              <a:t>PowerBI </a:t>
            </a:r>
            <a:endParaRPr lang="en-US" b="1">
              <a:cs typeface="Segoe UI Light"/>
            </a:endParaRPr>
          </a:p>
        </p:txBody>
      </p:sp>
    </p:spTree>
    <p:extLst>
      <p:ext uri="{BB962C8B-B14F-4D97-AF65-F5344CB8AC3E}">
        <p14:creationId xmlns:p14="http://schemas.microsoft.com/office/powerpoint/2010/main" val="3178260662"/>
      </p:ext>
    </p:extLst>
  </p:cSld>
  <p:clrMapOvr>
    <a:masterClrMapping/>
  </p:clrMapOvr>
  <p:transition>
    <p:fade/>
  </p:transition>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4D7BB4-5811-4C8B-AB25-88F0BD45AC1E}"/>
              </a:ext>
            </a:extLst>
          </p:cNvPr>
          <p:cNvSpPr>
            <a:spLocks noGrp="1"/>
          </p:cNvSpPr>
          <p:nvPr>
            <p:ph type="title"/>
          </p:nvPr>
        </p:nvSpPr>
        <p:spPr/>
        <p:txBody>
          <a:bodyPr/>
          <a:lstStyle/>
          <a:p>
            <a:r>
              <a:rPr lang="en-US"/>
              <a:t>Project Architecture</a:t>
            </a:r>
          </a:p>
        </p:txBody>
      </p:sp>
      <p:sp>
        <p:nvSpPr>
          <p:cNvPr id="56" name="Rectangle 55">
            <a:extLst>
              <a:ext uri="{FF2B5EF4-FFF2-40B4-BE49-F238E27FC236}">
                <a16:creationId xmlns:a16="http://schemas.microsoft.com/office/drawing/2014/main" id="{AF465E3E-F564-4F02-A1C0-54D48334B484}"/>
              </a:ext>
            </a:extLst>
          </p:cNvPr>
          <p:cNvSpPr/>
          <p:nvPr/>
        </p:nvSpPr>
        <p:spPr bwMode="auto">
          <a:xfrm>
            <a:off x="3124200" y="2125664"/>
            <a:ext cx="1620955" cy="3657599"/>
          </a:xfrm>
          <a:prstGeom prst="rect">
            <a:avLst/>
          </a:prstGeom>
          <a:solidFill>
            <a:srgbClr val="FFFFFF">
              <a:lumMod val="95000"/>
            </a:srgb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Store</a:t>
            </a:r>
          </a:p>
        </p:txBody>
      </p:sp>
      <p:sp>
        <p:nvSpPr>
          <p:cNvPr id="57" name="Rectangle 56">
            <a:extLst>
              <a:ext uri="{FF2B5EF4-FFF2-40B4-BE49-F238E27FC236}">
                <a16:creationId xmlns:a16="http://schemas.microsoft.com/office/drawing/2014/main" id="{B0B21B44-7AD0-437C-88D2-BD76C081E016}"/>
              </a:ext>
            </a:extLst>
          </p:cNvPr>
          <p:cNvSpPr/>
          <p:nvPr/>
        </p:nvSpPr>
        <p:spPr bwMode="auto">
          <a:xfrm>
            <a:off x="4824022" y="2125664"/>
            <a:ext cx="1670778" cy="3657599"/>
          </a:xfrm>
          <a:prstGeom prst="rect">
            <a:avLst/>
          </a:prstGeom>
          <a:solidFill>
            <a:srgbClr val="FFFFFF">
              <a:lumMod val="95000"/>
            </a:srgb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Prepare and train</a:t>
            </a:r>
          </a:p>
        </p:txBody>
      </p:sp>
      <p:sp>
        <p:nvSpPr>
          <p:cNvPr id="58" name="Rectangle 57">
            <a:extLst>
              <a:ext uri="{FF2B5EF4-FFF2-40B4-BE49-F238E27FC236}">
                <a16:creationId xmlns:a16="http://schemas.microsoft.com/office/drawing/2014/main" id="{A1701943-453C-42D3-84A0-BBE65D9BAC6F}"/>
              </a:ext>
            </a:extLst>
          </p:cNvPr>
          <p:cNvSpPr/>
          <p:nvPr/>
        </p:nvSpPr>
        <p:spPr bwMode="auto">
          <a:xfrm>
            <a:off x="6573668" y="2125664"/>
            <a:ext cx="2106059" cy="3657599"/>
          </a:xfrm>
          <a:prstGeom prst="rect">
            <a:avLst/>
          </a:prstGeom>
          <a:solidFill>
            <a:srgbClr val="FFFFFF">
              <a:lumMod val="95000"/>
            </a:srgb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Model and serve</a:t>
            </a:r>
          </a:p>
        </p:txBody>
      </p:sp>
      <p:cxnSp>
        <p:nvCxnSpPr>
          <p:cNvPr id="63" name="Connector: Elbow 62">
            <a:extLst>
              <a:ext uri="{FF2B5EF4-FFF2-40B4-BE49-F238E27FC236}">
                <a16:creationId xmlns:a16="http://schemas.microsoft.com/office/drawing/2014/main" id="{58A5FF25-8823-40D2-9AD1-2C7137629329}"/>
              </a:ext>
            </a:extLst>
          </p:cNvPr>
          <p:cNvCxnSpPr>
            <a:cxnSpLocks/>
            <a:stCxn id="65" idx="2"/>
            <a:endCxn id="105" idx="1"/>
          </p:cNvCxnSpPr>
          <p:nvPr/>
        </p:nvCxnSpPr>
        <p:spPr>
          <a:xfrm rot="10800000" flipH="1">
            <a:off x="2251446" y="4074229"/>
            <a:ext cx="1488129" cy="15311"/>
          </a:xfrm>
          <a:prstGeom prst="bentConnector5">
            <a:avLst>
              <a:gd name="adj1" fmla="val 26062"/>
              <a:gd name="adj2" fmla="val -30736"/>
              <a:gd name="adj3" fmla="val 58648"/>
            </a:avLst>
          </a:prstGeom>
          <a:noFill/>
          <a:ln w="12700" cap="flat" cmpd="sng" algn="ctr">
            <a:solidFill>
              <a:srgbClr val="505050">
                <a:lumMod val="60000"/>
                <a:lumOff val="40000"/>
              </a:srgbClr>
            </a:solidFill>
            <a:prstDash val="dash"/>
            <a:headEnd type="none"/>
            <a:tailEnd type="triangle"/>
          </a:ln>
          <a:effectLst/>
        </p:spPr>
      </p:cxnSp>
      <p:sp>
        <p:nvSpPr>
          <p:cNvPr id="65" name="Right Bracket 64">
            <a:extLst>
              <a:ext uri="{FF2B5EF4-FFF2-40B4-BE49-F238E27FC236}">
                <a16:creationId xmlns:a16="http://schemas.microsoft.com/office/drawing/2014/main" id="{58C252C4-D446-42FA-ADAB-6F9AAB5E1E72}"/>
              </a:ext>
            </a:extLst>
          </p:cNvPr>
          <p:cNvSpPr/>
          <p:nvPr/>
        </p:nvSpPr>
        <p:spPr>
          <a:xfrm>
            <a:off x="2122746" y="2997478"/>
            <a:ext cx="128701" cy="2184122"/>
          </a:xfrm>
          <a:prstGeom prst="rightBracket">
            <a:avLst/>
          </a:prstGeom>
          <a:noFill/>
          <a:ln w="12700" cap="flat" cmpd="sng" algn="ctr">
            <a:solidFill>
              <a:srgbClr val="505050">
                <a:lumMod val="60000"/>
                <a:lumOff val="40000"/>
              </a:srgbClr>
            </a:solidFill>
            <a:prstDash val="dash"/>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endParaRPr>
          </a:p>
        </p:txBody>
      </p:sp>
      <p:sp>
        <p:nvSpPr>
          <p:cNvPr id="85" name="Rectangle 84">
            <a:extLst>
              <a:ext uri="{FF2B5EF4-FFF2-40B4-BE49-F238E27FC236}">
                <a16:creationId xmlns:a16="http://schemas.microsoft.com/office/drawing/2014/main" id="{B834EED8-9860-4011-8725-1F3C3F237629}"/>
              </a:ext>
            </a:extLst>
          </p:cNvPr>
          <p:cNvSpPr/>
          <p:nvPr/>
        </p:nvSpPr>
        <p:spPr>
          <a:xfrm>
            <a:off x="3352790" y="4302828"/>
            <a:ext cx="1276311" cy="246221"/>
          </a:xfrm>
          <a:prstGeom prst="rect">
            <a:avLst/>
          </a:prstGeom>
        </p:spPr>
        <p:txBody>
          <a:bodyPr wrap="none">
            <a:spAutoFit/>
          </a:bodyPr>
          <a:lstStyle/>
          <a:p>
            <a:pPr>
              <a:spcAft>
                <a:spcPts val="306"/>
              </a:spcAft>
              <a:buSzPct val="90000"/>
              <a:defRPr/>
            </a:pPr>
            <a:r>
              <a:rPr lang="en-US" sz="1000" kern="0">
                <a:solidFill>
                  <a:schemeClr val="bg1"/>
                </a:solidFill>
                <a:latin typeface="Segoe UI" panose="020B0502040204020203" pitchFamily="34" charset="0"/>
                <a:ea typeface="MS PGothic" panose="020B0600070205080204" pitchFamily="34" charset="-128"/>
                <a:cs typeface="Segoe UI" panose="020B0502040204020203" pitchFamily="34" charset="0"/>
              </a:rPr>
              <a:t>Azure Blob Storage</a:t>
            </a:r>
          </a:p>
        </p:txBody>
      </p:sp>
      <p:cxnSp>
        <p:nvCxnSpPr>
          <p:cNvPr id="94" name="Connector: Elbow 93">
            <a:extLst>
              <a:ext uri="{FF2B5EF4-FFF2-40B4-BE49-F238E27FC236}">
                <a16:creationId xmlns:a16="http://schemas.microsoft.com/office/drawing/2014/main" id="{EF5BC5A4-EA59-43FB-B431-A32EC10EA46B}"/>
              </a:ext>
            </a:extLst>
          </p:cNvPr>
          <p:cNvCxnSpPr>
            <a:cxnSpLocks/>
            <a:endCxn id="4" idx="1"/>
          </p:cNvCxnSpPr>
          <p:nvPr/>
        </p:nvCxnSpPr>
        <p:spPr>
          <a:xfrm flipV="1">
            <a:off x="4441987" y="3494333"/>
            <a:ext cx="807462" cy="553276"/>
          </a:xfrm>
          <a:prstGeom prst="bentConnector3">
            <a:avLst>
              <a:gd name="adj1" fmla="val 29285"/>
            </a:avLst>
          </a:prstGeom>
          <a:noFill/>
          <a:ln w="12700" cap="flat" cmpd="sng" algn="ctr">
            <a:solidFill>
              <a:srgbClr val="505050">
                <a:lumMod val="60000"/>
                <a:lumOff val="40000"/>
              </a:srgbClr>
            </a:solidFill>
            <a:prstDash val="dash"/>
            <a:headEnd type="none"/>
            <a:tailEnd type="triangle"/>
          </a:ln>
          <a:effectLst/>
        </p:spPr>
      </p:cxnSp>
      <p:cxnSp>
        <p:nvCxnSpPr>
          <p:cNvPr id="95" name="Connector: Elbow 94">
            <a:extLst>
              <a:ext uri="{FF2B5EF4-FFF2-40B4-BE49-F238E27FC236}">
                <a16:creationId xmlns:a16="http://schemas.microsoft.com/office/drawing/2014/main" id="{8DA81D37-A643-4408-AFE0-039ED3F73DDF}"/>
              </a:ext>
            </a:extLst>
          </p:cNvPr>
          <p:cNvCxnSpPr>
            <a:cxnSpLocks/>
            <a:stCxn id="4" idx="3"/>
            <a:endCxn id="73" idx="1"/>
          </p:cNvCxnSpPr>
          <p:nvPr/>
        </p:nvCxnSpPr>
        <p:spPr>
          <a:xfrm>
            <a:off x="6049452" y="3494333"/>
            <a:ext cx="1336473" cy="557018"/>
          </a:xfrm>
          <a:prstGeom prst="bentConnector3">
            <a:avLst>
              <a:gd name="adj1" fmla="val 50000"/>
            </a:avLst>
          </a:prstGeom>
          <a:noFill/>
          <a:ln w="12700" cap="flat" cmpd="sng" algn="ctr">
            <a:solidFill>
              <a:srgbClr val="505050">
                <a:lumMod val="60000"/>
                <a:lumOff val="40000"/>
              </a:srgbClr>
            </a:solidFill>
            <a:prstDash val="dash"/>
            <a:headEnd type="none"/>
            <a:tailEnd type="triangle"/>
          </a:ln>
          <a:effectLst/>
        </p:spPr>
      </p:cxnSp>
      <p:pic>
        <p:nvPicPr>
          <p:cNvPr id="105" name="Picture 104">
            <a:extLst>
              <a:ext uri="{FF2B5EF4-FFF2-40B4-BE49-F238E27FC236}">
                <a16:creationId xmlns:a16="http://schemas.microsoft.com/office/drawing/2014/main" id="{D08A0E32-60B4-4287-9917-795DE107C3A3}"/>
              </a:ext>
            </a:extLst>
          </p:cNvPr>
          <p:cNvPicPr>
            <a:picLocks noChangeAspect="1"/>
          </p:cNvPicPr>
          <p:nvPr/>
        </p:nvPicPr>
        <p:blipFill>
          <a:blip r:embed="rId3"/>
          <a:stretch>
            <a:fillRect/>
          </a:stretch>
        </p:blipFill>
        <p:spPr>
          <a:xfrm>
            <a:off x="3739576" y="3845628"/>
            <a:ext cx="457200" cy="457200"/>
          </a:xfrm>
          <a:prstGeom prst="rect">
            <a:avLst/>
          </a:prstGeom>
        </p:spPr>
      </p:pic>
      <p:sp>
        <p:nvSpPr>
          <p:cNvPr id="107" name="TextBox 106">
            <a:extLst>
              <a:ext uri="{FF2B5EF4-FFF2-40B4-BE49-F238E27FC236}">
                <a16:creationId xmlns:a16="http://schemas.microsoft.com/office/drawing/2014/main" id="{A1139DE5-4FB7-4269-A75F-C0B3F7E979A4}"/>
              </a:ext>
            </a:extLst>
          </p:cNvPr>
          <p:cNvSpPr txBox="1"/>
          <p:nvPr/>
        </p:nvSpPr>
        <p:spPr>
          <a:xfrm>
            <a:off x="1295400" y="3475407"/>
            <a:ext cx="1087198" cy="400110"/>
          </a:xfrm>
          <a:prstGeom prst="rect">
            <a:avLst/>
          </a:prstGeom>
        </p:spPr>
        <p:txBody>
          <a:bodyPr wrap="square" lIns="91440" tIns="45720" rIns="91440" bIns="45720" anchor="t">
            <a:spAutoFit/>
          </a:bodyPr>
          <a:lstStyle>
            <a:defPPr>
              <a:defRPr lang="en-US"/>
            </a:defPPr>
            <a:lvl1pPr algn="ctr" defTabSz="932597">
              <a:defRPr sz="900" kern="0">
                <a:solidFill>
                  <a:schemeClr val="bg1">
                    <a:lumMod val="50000"/>
                  </a:schemeClr>
                </a:solidFill>
                <a:latin typeface="Segoe UI Semibold" panose="020B0702040204020203" pitchFamily="34" charset="0"/>
                <a:ea typeface="MS PGothic" panose="020B0600070205080204" pitchFamily="34" charset="-128"/>
                <a:cs typeface="Segoe UI Semibold" panose="020B0702040204020203" pitchFamily="34" charset="0"/>
              </a:defRPr>
            </a:lvl1pPr>
          </a:lstStyle>
          <a:p>
            <a:pPr algn="l">
              <a:buSzPct val="90000"/>
              <a:defRPr/>
            </a:pPr>
            <a:r>
              <a:rPr lang="en-US" sz="1000" b="1">
                <a:solidFill>
                  <a:schemeClr val="bg1"/>
                </a:solidFill>
                <a:latin typeface="Segoe UI" panose="020B0502040204020203" pitchFamily="34" charset="0"/>
                <a:cs typeface="Segoe UI" panose="020B0502040204020203" pitchFamily="34" charset="0"/>
              </a:rPr>
              <a:t>CSV files</a:t>
            </a:r>
          </a:p>
          <a:p>
            <a:pPr algn="l">
              <a:buSzPct val="90000"/>
              <a:defRPr/>
            </a:pPr>
            <a:r>
              <a:rPr lang="en-US" sz="1000" b="1">
                <a:solidFill>
                  <a:schemeClr val="bg1"/>
                </a:solidFill>
                <a:latin typeface="Segoe UI"/>
                <a:ea typeface="MS PGothic"/>
                <a:cs typeface="Segoe UI"/>
              </a:rPr>
              <a:t>(structured)</a:t>
            </a:r>
          </a:p>
        </p:txBody>
      </p:sp>
      <p:grpSp>
        <p:nvGrpSpPr>
          <p:cNvPr id="117" name="Group 116">
            <a:extLst>
              <a:ext uri="{FF2B5EF4-FFF2-40B4-BE49-F238E27FC236}">
                <a16:creationId xmlns:a16="http://schemas.microsoft.com/office/drawing/2014/main" id="{A27249A2-1B4B-4CE1-B45B-BDC401143D3D}"/>
              </a:ext>
            </a:extLst>
          </p:cNvPr>
          <p:cNvGrpSpPr/>
          <p:nvPr/>
        </p:nvGrpSpPr>
        <p:grpSpPr>
          <a:xfrm>
            <a:off x="1377814" y="3060425"/>
            <a:ext cx="386209" cy="386209"/>
            <a:chOff x="592742" y="5535675"/>
            <a:chExt cx="320040" cy="320040"/>
          </a:xfrm>
        </p:grpSpPr>
        <p:pic>
          <p:nvPicPr>
            <p:cNvPr id="118" name="Picture 117">
              <a:extLst>
                <a:ext uri="{FF2B5EF4-FFF2-40B4-BE49-F238E27FC236}">
                  <a16:creationId xmlns:a16="http://schemas.microsoft.com/office/drawing/2014/main" id="{A9B7F41C-ACBC-42FC-8B66-4F8FE61DD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42" y="5535675"/>
              <a:ext cx="320040" cy="320040"/>
            </a:xfrm>
            <a:prstGeom prst="rect">
              <a:avLst/>
            </a:prstGeom>
          </p:spPr>
        </p:pic>
        <p:sp>
          <p:nvSpPr>
            <p:cNvPr id="119" name="Rectangle 118">
              <a:extLst>
                <a:ext uri="{FF2B5EF4-FFF2-40B4-BE49-F238E27FC236}">
                  <a16:creationId xmlns:a16="http://schemas.microsoft.com/office/drawing/2014/main" id="{9F5CCF5D-A6CE-4FBD-B7B2-3EA8E1E5D9DD}"/>
                </a:ext>
              </a:extLst>
            </p:cNvPr>
            <p:cNvSpPr/>
            <p:nvPr/>
          </p:nvSpPr>
          <p:spPr bwMode="auto">
            <a:xfrm>
              <a:off x="652226" y="5609357"/>
              <a:ext cx="179005" cy="21688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20" name="Rectangle 119">
            <a:extLst>
              <a:ext uri="{FF2B5EF4-FFF2-40B4-BE49-F238E27FC236}">
                <a16:creationId xmlns:a16="http://schemas.microsoft.com/office/drawing/2014/main" id="{9E897DE4-6B9C-4E91-935D-5FA44B1CF8F6}"/>
              </a:ext>
            </a:extLst>
          </p:cNvPr>
          <p:cNvSpPr/>
          <p:nvPr/>
        </p:nvSpPr>
        <p:spPr>
          <a:xfrm>
            <a:off x="9235208" y="4398536"/>
            <a:ext cx="633507" cy="246221"/>
          </a:xfrm>
          <a:prstGeom prst="rect">
            <a:avLst/>
          </a:prstGeom>
        </p:spPr>
        <p:txBody>
          <a:bodyPr wrap="none">
            <a:spAutoFit/>
          </a:bodyPr>
          <a:lstStyle/>
          <a:p>
            <a:pPr>
              <a:spcAft>
                <a:spcPts val="306"/>
              </a:spcAft>
              <a:buSzPct val="90000"/>
              <a:defRPr/>
            </a:pPr>
            <a:r>
              <a:rPr lang="en-US" sz="1000" b="1" kern="0" err="1">
                <a:solidFill>
                  <a:schemeClr val="bg1"/>
                </a:solidFill>
                <a:latin typeface="Segoe UI" panose="020B0502040204020203" pitchFamily="34" charset="0"/>
                <a:ea typeface="MS PGothic" panose="020B0600070205080204" pitchFamily="34" charset="-128"/>
                <a:cs typeface="Segoe UI" panose="020B0502040204020203" pitchFamily="34" charset="0"/>
              </a:rPr>
              <a:t>PowerBI</a:t>
            </a:r>
            <a:endParaRPr lang="en-US" sz="1000" b="1" kern="0">
              <a:solidFill>
                <a:schemeClr val="bg1"/>
              </a:solidFill>
              <a:latin typeface="Segoe UI" panose="020B0502040204020203" pitchFamily="34" charset="0"/>
              <a:ea typeface="MS PGothic" panose="020B0600070205080204" pitchFamily="34" charset="-128"/>
              <a:cs typeface="Segoe UI" panose="020B0502040204020203" pitchFamily="34" charset="0"/>
            </a:endParaRPr>
          </a:p>
        </p:txBody>
      </p:sp>
      <p:sp>
        <p:nvSpPr>
          <p:cNvPr id="60" name="Rectangle 59">
            <a:extLst>
              <a:ext uri="{FF2B5EF4-FFF2-40B4-BE49-F238E27FC236}">
                <a16:creationId xmlns:a16="http://schemas.microsoft.com/office/drawing/2014/main" id="{F41BD28C-5CA6-6A48-B62B-52B8CC3A098A}"/>
              </a:ext>
            </a:extLst>
          </p:cNvPr>
          <p:cNvSpPr/>
          <p:nvPr/>
        </p:nvSpPr>
        <p:spPr>
          <a:xfrm>
            <a:off x="4921850" y="3777604"/>
            <a:ext cx="1454245" cy="246221"/>
          </a:xfrm>
          <a:prstGeom prst="rect">
            <a:avLst/>
          </a:prstGeom>
        </p:spPr>
        <p:txBody>
          <a:bodyPr wrap="none">
            <a:spAutoFit/>
          </a:bodyPr>
          <a:lstStyle/>
          <a:p>
            <a:pPr algn="ctr">
              <a:spcAft>
                <a:spcPts val="306"/>
              </a:spcAft>
              <a:buSzPct val="90000"/>
              <a:defRPr/>
            </a:pPr>
            <a:r>
              <a:rPr lang="en-US" sz="1000" kern="0">
                <a:solidFill>
                  <a:schemeClr val="bg1"/>
                </a:solidFill>
                <a:latin typeface="Segoe UI" panose="020B0502040204020203" pitchFamily="34" charset="0"/>
                <a:ea typeface="MS PGothic" panose="020B0600070205080204" pitchFamily="34" charset="-128"/>
                <a:cs typeface="Segoe UI" panose="020B0502040204020203" pitchFamily="34" charset="0"/>
              </a:rPr>
              <a:t>Azure Cognitive Services</a:t>
            </a:r>
          </a:p>
        </p:txBody>
      </p:sp>
      <p:sp>
        <p:nvSpPr>
          <p:cNvPr id="72" name="Rectangle 71">
            <a:extLst>
              <a:ext uri="{FF2B5EF4-FFF2-40B4-BE49-F238E27FC236}">
                <a16:creationId xmlns:a16="http://schemas.microsoft.com/office/drawing/2014/main" id="{66FEED76-B7B2-2449-AEE7-E83C074EE244}"/>
              </a:ext>
            </a:extLst>
          </p:cNvPr>
          <p:cNvSpPr/>
          <p:nvPr/>
        </p:nvSpPr>
        <p:spPr>
          <a:xfrm>
            <a:off x="6976370" y="4279951"/>
            <a:ext cx="1276311" cy="246221"/>
          </a:xfrm>
          <a:prstGeom prst="rect">
            <a:avLst/>
          </a:prstGeom>
        </p:spPr>
        <p:txBody>
          <a:bodyPr wrap="none">
            <a:spAutoFit/>
          </a:bodyPr>
          <a:lstStyle/>
          <a:p>
            <a:pPr>
              <a:spcAft>
                <a:spcPts val="306"/>
              </a:spcAft>
              <a:buSzPct val="90000"/>
              <a:defRPr/>
            </a:pPr>
            <a:r>
              <a:rPr lang="en-US" sz="1000" kern="0">
                <a:solidFill>
                  <a:schemeClr val="bg1"/>
                </a:solidFill>
                <a:latin typeface="Segoe UI" panose="020B0502040204020203" pitchFamily="34" charset="0"/>
                <a:ea typeface="MS PGothic" panose="020B0600070205080204" pitchFamily="34" charset="-128"/>
                <a:cs typeface="Segoe UI" panose="020B0502040204020203" pitchFamily="34" charset="0"/>
              </a:rPr>
              <a:t>Azure Blob Storage</a:t>
            </a:r>
          </a:p>
        </p:txBody>
      </p:sp>
      <p:pic>
        <p:nvPicPr>
          <p:cNvPr id="73" name="Picture 72">
            <a:extLst>
              <a:ext uri="{FF2B5EF4-FFF2-40B4-BE49-F238E27FC236}">
                <a16:creationId xmlns:a16="http://schemas.microsoft.com/office/drawing/2014/main" id="{AE7D743B-C25F-794C-9786-766E144ECF53}"/>
              </a:ext>
            </a:extLst>
          </p:cNvPr>
          <p:cNvPicPr>
            <a:picLocks noChangeAspect="1"/>
          </p:cNvPicPr>
          <p:nvPr/>
        </p:nvPicPr>
        <p:blipFill>
          <a:blip r:embed="rId3"/>
          <a:stretch>
            <a:fillRect/>
          </a:stretch>
        </p:blipFill>
        <p:spPr>
          <a:xfrm>
            <a:off x="7385925" y="3822751"/>
            <a:ext cx="457200" cy="457200"/>
          </a:xfrm>
          <a:prstGeom prst="rect">
            <a:avLst/>
          </a:prstGeom>
        </p:spPr>
      </p:pic>
      <p:cxnSp>
        <p:nvCxnSpPr>
          <p:cNvPr id="74" name="Connector: Elbow 94">
            <a:extLst>
              <a:ext uri="{FF2B5EF4-FFF2-40B4-BE49-F238E27FC236}">
                <a16:creationId xmlns:a16="http://schemas.microsoft.com/office/drawing/2014/main" id="{EA9E403F-86BB-0347-A26E-32F15CDBC4BB}"/>
              </a:ext>
            </a:extLst>
          </p:cNvPr>
          <p:cNvCxnSpPr>
            <a:cxnSpLocks/>
            <a:stCxn id="73" idx="3"/>
          </p:cNvCxnSpPr>
          <p:nvPr/>
        </p:nvCxnSpPr>
        <p:spPr>
          <a:xfrm flipV="1">
            <a:off x="7843125" y="4046776"/>
            <a:ext cx="1246157" cy="4575"/>
          </a:xfrm>
          <a:prstGeom prst="bentConnector3">
            <a:avLst>
              <a:gd name="adj1" fmla="val 50000"/>
            </a:avLst>
          </a:prstGeom>
          <a:noFill/>
          <a:ln w="12700" cap="flat" cmpd="sng" algn="ctr">
            <a:solidFill>
              <a:srgbClr val="505050">
                <a:lumMod val="60000"/>
                <a:lumOff val="40000"/>
              </a:srgbClr>
            </a:solidFill>
            <a:prstDash val="dash"/>
            <a:headEnd type="none"/>
            <a:tailEnd type="triangle"/>
          </a:ln>
          <a:effectLst/>
        </p:spPr>
      </p:cxnSp>
      <p:pic>
        <p:nvPicPr>
          <p:cNvPr id="2" name="Picture 1">
            <a:extLst>
              <a:ext uri="{FF2B5EF4-FFF2-40B4-BE49-F238E27FC236}">
                <a16:creationId xmlns:a16="http://schemas.microsoft.com/office/drawing/2014/main" id="{DBDA2674-5F32-774F-A73B-705465921DFD}"/>
              </a:ext>
            </a:extLst>
          </p:cNvPr>
          <p:cNvPicPr>
            <a:picLocks noChangeAspect="1"/>
          </p:cNvPicPr>
          <p:nvPr/>
        </p:nvPicPr>
        <p:blipFill>
          <a:blip r:embed="rId5"/>
          <a:stretch>
            <a:fillRect/>
          </a:stretch>
        </p:blipFill>
        <p:spPr>
          <a:xfrm>
            <a:off x="9185591" y="3703667"/>
            <a:ext cx="721782" cy="721782"/>
          </a:xfrm>
          <a:prstGeom prst="rect">
            <a:avLst/>
          </a:prstGeom>
        </p:spPr>
      </p:pic>
      <p:pic>
        <p:nvPicPr>
          <p:cNvPr id="4" name="Picture 3">
            <a:extLst>
              <a:ext uri="{FF2B5EF4-FFF2-40B4-BE49-F238E27FC236}">
                <a16:creationId xmlns:a16="http://schemas.microsoft.com/office/drawing/2014/main" id="{24F4C706-CAC0-7B47-AFBC-87B5AB5AA56C}"/>
              </a:ext>
            </a:extLst>
          </p:cNvPr>
          <p:cNvPicPr>
            <a:picLocks noChangeAspect="1"/>
          </p:cNvPicPr>
          <p:nvPr/>
        </p:nvPicPr>
        <p:blipFill>
          <a:blip r:embed="rId6"/>
          <a:stretch>
            <a:fillRect/>
          </a:stretch>
        </p:blipFill>
        <p:spPr>
          <a:xfrm>
            <a:off x="5249449" y="3284999"/>
            <a:ext cx="800003" cy="418668"/>
          </a:xfrm>
          <a:prstGeom prst="rect">
            <a:avLst/>
          </a:prstGeom>
        </p:spPr>
      </p:pic>
      <p:pic>
        <p:nvPicPr>
          <p:cNvPr id="14" name="Picture 13">
            <a:extLst>
              <a:ext uri="{FF2B5EF4-FFF2-40B4-BE49-F238E27FC236}">
                <a16:creationId xmlns:a16="http://schemas.microsoft.com/office/drawing/2014/main" id="{30EE85D0-4670-1542-B441-757541DEAFD1}"/>
              </a:ext>
            </a:extLst>
          </p:cNvPr>
          <p:cNvPicPr>
            <a:picLocks noChangeAspect="1"/>
          </p:cNvPicPr>
          <p:nvPr/>
        </p:nvPicPr>
        <p:blipFill>
          <a:blip r:embed="rId7"/>
          <a:stretch>
            <a:fillRect/>
          </a:stretch>
        </p:blipFill>
        <p:spPr>
          <a:xfrm>
            <a:off x="1334617" y="4072305"/>
            <a:ext cx="538917" cy="538917"/>
          </a:xfrm>
          <a:prstGeom prst="rect">
            <a:avLst/>
          </a:prstGeom>
        </p:spPr>
      </p:pic>
      <p:sp>
        <p:nvSpPr>
          <p:cNvPr id="35" name="TextBox 34">
            <a:extLst>
              <a:ext uri="{FF2B5EF4-FFF2-40B4-BE49-F238E27FC236}">
                <a16:creationId xmlns:a16="http://schemas.microsoft.com/office/drawing/2014/main" id="{18594790-2AC0-5245-902E-C77901C4B854}"/>
              </a:ext>
            </a:extLst>
          </p:cNvPr>
          <p:cNvSpPr txBox="1"/>
          <p:nvPr/>
        </p:nvSpPr>
        <p:spPr>
          <a:xfrm>
            <a:off x="1217426" y="4692883"/>
            <a:ext cx="1087198" cy="400110"/>
          </a:xfrm>
          <a:prstGeom prst="rect">
            <a:avLst/>
          </a:prstGeom>
        </p:spPr>
        <p:txBody>
          <a:bodyPr wrap="square">
            <a:spAutoFit/>
          </a:bodyPr>
          <a:lstStyle>
            <a:defPPr>
              <a:defRPr lang="en-US"/>
            </a:defPPr>
            <a:lvl1pPr algn="ctr" defTabSz="932597">
              <a:defRPr sz="900" kern="0">
                <a:solidFill>
                  <a:schemeClr val="bg1">
                    <a:lumMod val="50000"/>
                  </a:schemeClr>
                </a:solidFill>
                <a:latin typeface="Segoe UI Semibold" panose="020B0702040204020203" pitchFamily="34" charset="0"/>
                <a:ea typeface="MS PGothic" panose="020B0600070205080204" pitchFamily="34" charset="-128"/>
                <a:cs typeface="Segoe UI Semibold" panose="020B0702040204020203" pitchFamily="34" charset="0"/>
              </a:defRPr>
            </a:lvl1pPr>
          </a:lstStyle>
          <a:p>
            <a:pPr algn="l">
              <a:buSzPct val="90000"/>
              <a:defRPr/>
            </a:pPr>
            <a:r>
              <a:rPr lang="en-US" sz="1000" b="1">
                <a:solidFill>
                  <a:schemeClr val="bg1"/>
                </a:solidFill>
                <a:latin typeface="Segoe UI" panose="020B0502040204020203" pitchFamily="34" charset="0"/>
                <a:cs typeface="Segoe UI" panose="020B0502040204020203" pitchFamily="34" charset="0"/>
              </a:rPr>
              <a:t>Audio files</a:t>
            </a:r>
          </a:p>
          <a:p>
            <a:pPr algn="l">
              <a:buSzPct val="90000"/>
              <a:defRPr/>
            </a:pPr>
            <a:r>
              <a:rPr lang="en-US" sz="1000" b="1">
                <a:solidFill>
                  <a:schemeClr val="bg1"/>
                </a:solidFill>
                <a:latin typeface="Segoe UI" panose="020B0502040204020203" pitchFamily="34" charset="0"/>
                <a:cs typeface="Segoe UI" panose="020B0502040204020203" pitchFamily="34" charset="0"/>
              </a:rPr>
              <a:t>(unstructured)</a:t>
            </a:r>
          </a:p>
        </p:txBody>
      </p:sp>
    </p:spTree>
    <p:extLst>
      <p:ext uri="{BB962C8B-B14F-4D97-AF65-F5344CB8AC3E}">
        <p14:creationId xmlns:p14="http://schemas.microsoft.com/office/powerpoint/2010/main" val="15244604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4D7BB4-5811-4C8B-AB25-88F0BD45AC1E}"/>
              </a:ext>
            </a:extLst>
          </p:cNvPr>
          <p:cNvSpPr>
            <a:spLocks noGrp="1"/>
          </p:cNvSpPr>
          <p:nvPr>
            <p:ph type="title"/>
          </p:nvPr>
        </p:nvSpPr>
        <p:spPr/>
        <p:txBody>
          <a:bodyPr/>
          <a:lstStyle/>
          <a:p>
            <a:r>
              <a:rPr lang="en-US"/>
              <a:t>Services &amp; Data Workflow Diagram</a:t>
            </a:r>
          </a:p>
        </p:txBody>
      </p:sp>
      <p:sp>
        <p:nvSpPr>
          <p:cNvPr id="88" name="Rectangle 87">
            <a:extLst>
              <a:ext uri="{FF2B5EF4-FFF2-40B4-BE49-F238E27FC236}">
                <a16:creationId xmlns:a16="http://schemas.microsoft.com/office/drawing/2014/main" id="{B38595E0-4253-4C18-A8CE-D0C3D5B5E2CA}"/>
              </a:ext>
            </a:extLst>
          </p:cNvPr>
          <p:cNvSpPr/>
          <p:nvPr/>
        </p:nvSpPr>
        <p:spPr>
          <a:xfrm>
            <a:off x="2120490" y="4579144"/>
            <a:ext cx="1604927" cy="307777"/>
          </a:xfrm>
          <a:prstGeom prst="rect">
            <a:avLst/>
          </a:prstGeom>
        </p:spPr>
        <p:txBody>
          <a:bodyPr wrap="none">
            <a:spAutoFit/>
          </a:bodyPr>
          <a:lstStyle/>
          <a:p>
            <a:pPr>
              <a:spcAft>
                <a:spcPts val="306"/>
              </a:spcAft>
              <a:buSzPct val="90000"/>
              <a:defRPr/>
            </a:pPr>
            <a:r>
              <a:rPr lang="en-US" sz="1400" b="1" kern="0">
                <a:solidFill>
                  <a:schemeClr val="bg1"/>
                </a:solidFill>
                <a:latin typeface="Segoe UI" panose="020B0502040204020203" pitchFamily="34" charset="0"/>
                <a:ea typeface="MS PGothic" panose="020B0600070205080204" pitchFamily="34" charset="-128"/>
                <a:cs typeface="Segoe UI" panose="020B0502040204020203" pitchFamily="34" charset="0"/>
              </a:rPr>
              <a:t>Azure Blob Storage</a:t>
            </a:r>
          </a:p>
        </p:txBody>
      </p:sp>
      <p:pic>
        <p:nvPicPr>
          <p:cNvPr id="89" name="Picture 88">
            <a:extLst>
              <a:ext uri="{FF2B5EF4-FFF2-40B4-BE49-F238E27FC236}">
                <a16:creationId xmlns:a16="http://schemas.microsoft.com/office/drawing/2014/main" id="{74A2F6F7-7544-480A-8A8D-147CFEF5D2B1}"/>
              </a:ext>
            </a:extLst>
          </p:cNvPr>
          <p:cNvPicPr>
            <a:picLocks noChangeAspect="1"/>
          </p:cNvPicPr>
          <p:nvPr/>
        </p:nvPicPr>
        <p:blipFill>
          <a:blip r:embed="rId3"/>
          <a:stretch>
            <a:fillRect/>
          </a:stretch>
        </p:blipFill>
        <p:spPr>
          <a:xfrm>
            <a:off x="2592468" y="3756625"/>
            <a:ext cx="774810" cy="781126"/>
          </a:xfrm>
          <a:prstGeom prst="rect">
            <a:avLst/>
          </a:prstGeom>
        </p:spPr>
      </p:pic>
      <p:cxnSp>
        <p:nvCxnSpPr>
          <p:cNvPr id="105" name="Straight Arrow Connector 104">
            <a:extLst>
              <a:ext uri="{FF2B5EF4-FFF2-40B4-BE49-F238E27FC236}">
                <a16:creationId xmlns:a16="http://schemas.microsoft.com/office/drawing/2014/main" id="{C8A6F631-2847-48CF-A7AE-4607DEC862D2}"/>
              </a:ext>
            </a:extLst>
          </p:cNvPr>
          <p:cNvCxnSpPr>
            <a:cxnSpLocks/>
            <a:stCxn id="80" idx="3"/>
          </p:cNvCxnSpPr>
          <p:nvPr/>
        </p:nvCxnSpPr>
        <p:spPr>
          <a:xfrm>
            <a:off x="9932219" y="4160576"/>
            <a:ext cx="914180" cy="395"/>
          </a:xfrm>
          <a:prstGeom prst="straightConnector1">
            <a:avLst/>
          </a:prstGeom>
          <a:noFill/>
          <a:ln w="38100" cap="flat" cmpd="sng" algn="ctr">
            <a:solidFill>
              <a:srgbClr val="FF0000"/>
            </a:solidFill>
            <a:prstDash val="dash"/>
            <a:headEnd type="none"/>
            <a:tailEnd type="triangle"/>
          </a:ln>
          <a:effectLst/>
        </p:spPr>
      </p:cxnSp>
      <p:sp>
        <p:nvSpPr>
          <p:cNvPr id="115" name="TextBox 114">
            <a:extLst>
              <a:ext uri="{FF2B5EF4-FFF2-40B4-BE49-F238E27FC236}">
                <a16:creationId xmlns:a16="http://schemas.microsoft.com/office/drawing/2014/main" id="{2B34F7CB-B0A7-49FA-A5C9-E4E19EDECE87}"/>
              </a:ext>
            </a:extLst>
          </p:cNvPr>
          <p:cNvSpPr txBox="1"/>
          <p:nvPr/>
        </p:nvSpPr>
        <p:spPr>
          <a:xfrm>
            <a:off x="88706" y="3260629"/>
            <a:ext cx="1319034" cy="461665"/>
          </a:xfrm>
          <a:prstGeom prst="rect">
            <a:avLst/>
          </a:prstGeom>
        </p:spPr>
        <p:txBody>
          <a:bodyPr wrap="square">
            <a:spAutoFit/>
          </a:bodyPr>
          <a:lstStyle>
            <a:defPPr>
              <a:defRPr lang="en-US"/>
            </a:defPPr>
            <a:lvl1pPr algn="ctr" defTabSz="932597">
              <a:defRPr sz="900" kern="0">
                <a:solidFill>
                  <a:schemeClr val="bg1">
                    <a:lumMod val="50000"/>
                  </a:schemeClr>
                </a:solidFill>
                <a:latin typeface="Segoe UI Semibold" panose="020B0702040204020203" pitchFamily="34" charset="0"/>
                <a:ea typeface="MS PGothic" panose="020B0600070205080204" pitchFamily="34" charset="-128"/>
                <a:cs typeface="Segoe UI Semibold" panose="020B0702040204020203" pitchFamily="34" charset="0"/>
              </a:defRPr>
            </a:lvl1pPr>
          </a:lstStyle>
          <a:p>
            <a:pPr algn="l">
              <a:buSzPct val="90000"/>
              <a:defRPr/>
            </a:pPr>
            <a:r>
              <a:rPr lang="en-US" sz="1200" b="1">
                <a:solidFill>
                  <a:schemeClr val="bg1"/>
                </a:solidFill>
                <a:latin typeface="Segoe UI" panose="020B0502040204020203" pitchFamily="34" charset="0"/>
                <a:cs typeface="Segoe UI" panose="020B0502040204020203" pitchFamily="34" charset="0"/>
              </a:rPr>
              <a:t>CSV Files</a:t>
            </a:r>
          </a:p>
          <a:p>
            <a:pPr algn="l">
              <a:buSzPct val="90000"/>
              <a:defRPr/>
            </a:pPr>
            <a:r>
              <a:rPr lang="en-US" sz="1200" b="1">
                <a:solidFill>
                  <a:schemeClr val="bg1"/>
                </a:solidFill>
                <a:latin typeface="Segoe UI" panose="020B0502040204020203" pitchFamily="34" charset="0"/>
                <a:cs typeface="Segoe UI" panose="020B0502040204020203" pitchFamily="34" charset="0"/>
              </a:rPr>
              <a:t>(unstructured)</a:t>
            </a:r>
          </a:p>
        </p:txBody>
      </p:sp>
      <p:grpSp>
        <p:nvGrpSpPr>
          <p:cNvPr id="125" name="Group 124">
            <a:extLst>
              <a:ext uri="{FF2B5EF4-FFF2-40B4-BE49-F238E27FC236}">
                <a16:creationId xmlns:a16="http://schemas.microsoft.com/office/drawing/2014/main" id="{EFA74A1D-83EC-493B-92A6-398D918D630C}"/>
              </a:ext>
            </a:extLst>
          </p:cNvPr>
          <p:cNvGrpSpPr/>
          <p:nvPr/>
        </p:nvGrpSpPr>
        <p:grpSpPr>
          <a:xfrm>
            <a:off x="1215982" y="3282576"/>
            <a:ext cx="322314" cy="398378"/>
            <a:chOff x="592742" y="5535675"/>
            <a:chExt cx="320040" cy="320040"/>
          </a:xfrm>
        </p:grpSpPr>
        <p:pic>
          <p:nvPicPr>
            <p:cNvPr id="126" name="Picture 125">
              <a:extLst>
                <a:ext uri="{FF2B5EF4-FFF2-40B4-BE49-F238E27FC236}">
                  <a16:creationId xmlns:a16="http://schemas.microsoft.com/office/drawing/2014/main" id="{DC830A17-1A7C-4AD5-8ABF-4777B35F1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42" y="5535675"/>
              <a:ext cx="320040" cy="320040"/>
            </a:xfrm>
            <a:prstGeom prst="rect">
              <a:avLst/>
            </a:prstGeom>
          </p:spPr>
        </p:pic>
        <p:sp>
          <p:nvSpPr>
            <p:cNvPr id="127" name="Rectangle 126">
              <a:extLst>
                <a:ext uri="{FF2B5EF4-FFF2-40B4-BE49-F238E27FC236}">
                  <a16:creationId xmlns:a16="http://schemas.microsoft.com/office/drawing/2014/main" id="{49567D5B-9204-414C-87B2-A71FB9593708}"/>
                </a:ext>
              </a:extLst>
            </p:cNvPr>
            <p:cNvSpPr/>
            <p:nvPr/>
          </p:nvSpPr>
          <p:spPr bwMode="auto">
            <a:xfrm>
              <a:off x="652226" y="5609357"/>
              <a:ext cx="179005" cy="21688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6D0F1EA-4D82-0043-8B31-258F990316C2}"/>
              </a:ext>
            </a:extLst>
          </p:cNvPr>
          <p:cNvSpPr/>
          <p:nvPr/>
        </p:nvSpPr>
        <p:spPr bwMode="auto">
          <a:xfrm>
            <a:off x="4113224" y="1637812"/>
            <a:ext cx="4178573" cy="4774420"/>
          </a:xfrm>
          <a:prstGeom prst="rect">
            <a:avLst/>
          </a:prstGeom>
          <a:solidFill>
            <a:schemeClr val="bg1">
              <a:lumMod val="40000"/>
              <a:lumOff val="60000"/>
            </a:scheme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2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Analytics Engine</a:t>
            </a:r>
          </a:p>
        </p:txBody>
      </p:sp>
      <p:sp>
        <p:nvSpPr>
          <p:cNvPr id="79" name="Rectangle 78">
            <a:extLst>
              <a:ext uri="{FF2B5EF4-FFF2-40B4-BE49-F238E27FC236}">
                <a16:creationId xmlns:a16="http://schemas.microsoft.com/office/drawing/2014/main" id="{893E2BDD-AE95-564C-925D-13F37CF8E4CE}"/>
              </a:ext>
            </a:extLst>
          </p:cNvPr>
          <p:cNvSpPr/>
          <p:nvPr/>
        </p:nvSpPr>
        <p:spPr>
          <a:xfrm>
            <a:off x="8755629" y="4519584"/>
            <a:ext cx="1604927" cy="307777"/>
          </a:xfrm>
          <a:prstGeom prst="rect">
            <a:avLst/>
          </a:prstGeom>
        </p:spPr>
        <p:txBody>
          <a:bodyPr wrap="none">
            <a:spAutoFit/>
          </a:bodyPr>
          <a:lstStyle/>
          <a:p>
            <a:pPr>
              <a:spcAft>
                <a:spcPts val="306"/>
              </a:spcAft>
              <a:buSzPct val="90000"/>
              <a:defRPr/>
            </a:pPr>
            <a:r>
              <a:rPr lang="en-US" sz="1400" b="1" kern="0">
                <a:solidFill>
                  <a:schemeClr val="bg1"/>
                </a:solidFill>
                <a:latin typeface="Segoe UI" panose="020B0502040204020203" pitchFamily="34" charset="0"/>
                <a:ea typeface="MS PGothic" panose="020B0600070205080204" pitchFamily="34" charset="-128"/>
                <a:cs typeface="Segoe UI" panose="020B0502040204020203" pitchFamily="34" charset="0"/>
              </a:rPr>
              <a:t>Azure Blob Storage</a:t>
            </a:r>
          </a:p>
        </p:txBody>
      </p:sp>
      <p:pic>
        <p:nvPicPr>
          <p:cNvPr id="80" name="Picture 79">
            <a:extLst>
              <a:ext uri="{FF2B5EF4-FFF2-40B4-BE49-F238E27FC236}">
                <a16:creationId xmlns:a16="http://schemas.microsoft.com/office/drawing/2014/main" id="{E30E3534-87DE-974F-8937-4E836D6978E6}"/>
              </a:ext>
            </a:extLst>
          </p:cNvPr>
          <p:cNvPicPr>
            <a:picLocks noChangeAspect="1"/>
          </p:cNvPicPr>
          <p:nvPr/>
        </p:nvPicPr>
        <p:blipFill>
          <a:blip r:embed="rId3"/>
          <a:stretch>
            <a:fillRect/>
          </a:stretch>
        </p:blipFill>
        <p:spPr>
          <a:xfrm>
            <a:off x="9183968" y="3783401"/>
            <a:ext cx="748251" cy="754350"/>
          </a:xfrm>
          <a:prstGeom prst="rect">
            <a:avLst/>
          </a:prstGeom>
        </p:spPr>
      </p:pic>
      <p:sp>
        <p:nvSpPr>
          <p:cNvPr id="83" name="Rectangle 82">
            <a:extLst>
              <a:ext uri="{FF2B5EF4-FFF2-40B4-BE49-F238E27FC236}">
                <a16:creationId xmlns:a16="http://schemas.microsoft.com/office/drawing/2014/main" id="{1D09477F-53BC-4B4B-95A4-BCD369AD49D0}"/>
              </a:ext>
            </a:extLst>
          </p:cNvPr>
          <p:cNvSpPr/>
          <p:nvPr/>
        </p:nvSpPr>
        <p:spPr bwMode="auto">
          <a:xfrm>
            <a:off x="4282688" y="2170825"/>
            <a:ext cx="1808029" cy="4001375"/>
          </a:xfrm>
          <a:prstGeom prst="rect">
            <a:avLst/>
          </a:prstGeom>
          <a:solidFill>
            <a:schemeClr val="bg1">
              <a:lumMod val="20000"/>
              <a:lumOff val="80000"/>
            </a:scheme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05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Services</a:t>
            </a:r>
          </a:p>
        </p:txBody>
      </p:sp>
      <p:pic>
        <p:nvPicPr>
          <p:cNvPr id="5" name="Picture 4">
            <a:extLst>
              <a:ext uri="{FF2B5EF4-FFF2-40B4-BE49-F238E27FC236}">
                <a16:creationId xmlns:a16="http://schemas.microsoft.com/office/drawing/2014/main" id="{E0BE562B-C8D6-BA4A-A8FF-B258F9EA6D9A}"/>
              </a:ext>
            </a:extLst>
          </p:cNvPr>
          <p:cNvPicPr>
            <a:picLocks noChangeAspect="1"/>
          </p:cNvPicPr>
          <p:nvPr/>
        </p:nvPicPr>
        <p:blipFill>
          <a:blip r:embed="rId5"/>
          <a:stretch>
            <a:fillRect/>
          </a:stretch>
        </p:blipFill>
        <p:spPr>
          <a:xfrm>
            <a:off x="4759220" y="3553114"/>
            <a:ext cx="840079" cy="494841"/>
          </a:xfrm>
          <a:prstGeom prst="rect">
            <a:avLst/>
          </a:prstGeom>
        </p:spPr>
      </p:pic>
      <p:pic>
        <p:nvPicPr>
          <p:cNvPr id="75" name="Picture 74">
            <a:extLst>
              <a:ext uri="{FF2B5EF4-FFF2-40B4-BE49-F238E27FC236}">
                <a16:creationId xmlns:a16="http://schemas.microsoft.com/office/drawing/2014/main" id="{6E6C1159-8D49-7740-BB87-547DF7DEF650}"/>
              </a:ext>
            </a:extLst>
          </p:cNvPr>
          <p:cNvPicPr>
            <a:picLocks noChangeAspect="1"/>
          </p:cNvPicPr>
          <p:nvPr/>
        </p:nvPicPr>
        <p:blipFill>
          <a:blip r:embed="rId5"/>
          <a:stretch>
            <a:fillRect/>
          </a:stretch>
        </p:blipFill>
        <p:spPr>
          <a:xfrm>
            <a:off x="4773073" y="4522906"/>
            <a:ext cx="840079" cy="494841"/>
          </a:xfrm>
          <a:prstGeom prst="rect">
            <a:avLst/>
          </a:prstGeom>
        </p:spPr>
      </p:pic>
      <p:pic>
        <p:nvPicPr>
          <p:cNvPr id="7" name="Graphic 6" descr="Paper">
            <a:extLst>
              <a:ext uri="{FF2B5EF4-FFF2-40B4-BE49-F238E27FC236}">
                <a16:creationId xmlns:a16="http://schemas.microsoft.com/office/drawing/2014/main" id="{7A5F91E8-398A-D34A-A29C-7D030C0095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9391" y="2518555"/>
            <a:ext cx="514622" cy="514622"/>
          </a:xfrm>
          <a:prstGeom prst="rect">
            <a:avLst/>
          </a:prstGeom>
        </p:spPr>
      </p:pic>
      <p:sp>
        <p:nvSpPr>
          <p:cNvPr id="84" name="Rectangle 83">
            <a:extLst>
              <a:ext uri="{FF2B5EF4-FFF2-40B4-BE49-F238E27FC236}">
                <a16:creationId xmlns:a16="http://schemas.microsoft.com/office/drawing/2014/main" id="{E7B3E43D-5D85-F64B-9DAC-B46C327F4F99}"/>
              </a:ext>
            </a:extLst>
          </p:cNvPr>
          <p:cNvSpPr/>
          <p:nvPr/>
        </p:nvSpPr>
        <p:spPr>
          <a:xfrm>
            <a:off x="4670265" y="4097179"/>
            <a:ext cx="968535" cy="246221"/>
          </a:xfrm>
          <a:prstGeom prst="rect">
            <a:avLst/>
          </a:prstGeom>
        </p:spPr>
        <p:txBody>
          <a:bodyPr wrap="none">
            <a:spAutoFit/>
          </a:bodyPr>
          <a:lstStyle/>
          <a:p>
            <a:pPr>
              <a:spcAft>
                <a:spcPts val="306"/>
              </a:spcAft>
              <a:buSzPct val="90000"/>
              <a:defRPr/>
            </a:pPr>
            <a:r>
              <a:rPr lang="en-US" sz="1000" b="1" kern="0">
                <a:solidFill>
                  <a:schemeClr val="bg1"/>
                </a:solidFill>
                <a:latin typeface="Segoe UI" panose="020B0502040204020203" pitchFamily="34" charset="0"/>
                <a:ea typeface="MS PGothic" panose="020B0600070205080204" pitchFamily="34" charset="-128"/>
                <a:cs typeface="Segoe UI" panose="020B0502040204020203" pitchFamily="34" charset="0"/>
              </a:rPr>
              <a:t>Speech-to-text</a:t>
            </a:r>
          </a:p>
        </p:txBody>
      </p:sp>
      <p:sp>
        <p:nvSpPr>
          <p:cNvPr id="85" name="Rectangle 84">
            <a:extLst>
              <a:ext uri="{FF2B5EF4-FFF2-40B4-BE49-F238E27FC236}">
                <a16:creationId xmlns:a16="http://schemas.microsoft.com/office/drawing/2014/main" id="{48B0D488-38D0-B447-AD42-E48EA56A677A}"/>
              </a:ext>
            </a:extLst>
          </p:cNvPr>
          <p:cNvSpPr/>
          <p:nvPr/>
        </p:nvSpPr>
        <p:spPr>
          <a:xfrm>
            <a:off x="4694884" y="5087778"/>
            <a:ext cx="928459" cy="246221"/>
          </a:xfrm>
          <a:prstGeom prst="rect">
            <a:avLst/>
          </a:prstGeom>
        </p:spPr>
        <p:txBody>
          <a:bodyPr wrap="none">
            <a:spAutoFit/>
          </a:bodyPr>
          <a:lstStyle/>
          <a:p>
            <a:pPr>
              <a:spcAft>
                <a:spcPts val="306"/>
              </a:spcAft>
              <a:buSzPct val="90000"/>
              <a:defRPr/>
            </a:pPr>
            <a:r>
              <a:rPr lang="en-US" sz="1000" b="1" kern="0">
                <a:solidFill>
                  <a:schemeClr val="bg1"/>
                </a:solidFill>
                <a:latin typeface="Segoe UI" panose="020B0502040204020203" pitchFamily="34" charset="0"/>
                <a:ea typeface="MS PGothic" panose="020B0600070205080204" pitchFamily="34" charset="-128"/>
                <a:cs typeface="Segoe UI" panose="020B0502040204020203" pitchFamily="34" charset="0"/>
              </a:rPr>
              <a:t>Text Analytics</a:t>
            </a:r>
          </a:p>
        </p:txBody>
      </p:sp>
      <p:cxnSp>
        <p:nvCxnSpPr>
          <p:cNvPr id="87" name="Connector: Elbow 71">
            <a:extLst>
              <a:ext uri="{FF2B5EF4-FFF2-40B4-BE49-F238E27FC236}">
                <a16:creationId xmlns:a16="http://schemas.microsoft.com/office/drawing/2014/main" id="{DD34A223-B5A8-4A4D-B4CD-27A8CC4FCEDC}"/>
              </a:ext>
            </a:extLst>
          </p:cNvPr>
          <p:cNvCxnSpPr>
            <a:cxnSpLocks/>
            <a:stCxn id="89" idx="3"/>
            <a:endCxn id="83" idx="1"/>
          </p:cNvCxnSpPr>
          <p:nvPr/>
        </p:nvCxnSpPr>
        <p:spPr>
          <a:xfrm>
            <a:off x="3367278" y="4147188"/>
            <a:ext cx="915410" cy="24325"/>
          </a:xfrm>
          <a:prstGeom prst="bentConnector3">
            <a:avLst>
              <a:gd name="adj1" fmla="val 50000"/>
            </a:avLst>
          </a:prstGeom>
          <a:noFill/>
          <a:ln w="38100" cap="flat" cmpd="sng" algn="ctr">
            <a:solidFill>
              <a:srgbClr val="FF0000"/>
            </a:solidFill>
            <a:prstDash val="dash"/>
            <a:headEnd type="none"/>
            <a:tailEnd type="triangle"/>
          </a:ln>
          <a:effectLst/>
        </p:spPr>
      </p:cxnSp>
      <p:cxnSp>
        <p:nvCxnSpPr>
          <p:cNvPr id="132" name="Connector: Elbow 71">
            <a:extLst>
              <a:ext uri="{FF2B5EF4-FFF2-40B4-BE49-F238E27FC236}">
                <a16:creationId xmlns:a16="http://schemas.microsoft.com/office/drawing/2014/main" id="{AF7FFC17-42EF-3F4F-A9CF-016C3E75C1B0}"/>
              </a:ext>
            </a:extLst>
          </p:cNvPr>
          <p:cNvCxnSpPr>
            <a:cxnSpLocks/>
            <a:stCxn id="134" idx="3"/>
            <a:endCxn id="80" idx="1"/>
          </p:cNvCxnSpPr>
          <p:nvPr/>
        </p:nvCxnSpPr>
        <p:spPr>
          <a:xfrm flipV="1">
            <a:off x="8101468" y="4160576"/>
            <a:ext cx="1082500" cy="10937"/>
          </a:xfrm>
          <a:prstGeom prst="bentConnector3">
            <a:avLst>
              <a:gd name="adj1" fmla="val 50000"/>
            </a:avLst>
          </a:prstGeom>
          <a:noFill/>
          <a:ln w="38100" cap="flat" cmpd="sng" algn="ctr">
            <a:solidFill>
              <a:srgbClr val="FF0000"/>
            </a:solidFill>
            <a:prstDash val="dash"/>
            <a:headEnd type="none"/>
            <a:tailEnd type="triangle"/>
          </a:ln>
          <a:effectLst/>
        </p:spPr>
      </p:cxnSp>
      <p:cxnSp>
        <p:nvCxnSpPr>
          <p:cNvPr id="133" name="Straight Arrow Connector 132">
            <a:extLst>
              <a:ext uri="{FF2B5EF4-FFF2-40B4-BE49-F238E27FC236}">
                <a16:creationId xmlns:a16="http://schemas.microsoft.com/office/drawing/2014/main" id="{E9EDCDFE-94D1-7F4C-BB24-84A6808B8EC0}"/>
              </a:ext>
            </a:extLst>
          </p:cNvPr>
          <p:cNvCxnSpPr>
            <a:cxnSpLocks/>
            <a:stCxn id="83" idx="3"/>
            <a:endCxn id="134" idx="1"/>
          </p:cNvCxnSpPr>
          <p:nvPr/>
        </p:nvCxnSpPr>
        <p:spPr>
          <a:xfrm>
            <a:off x="6090717" y="4171513"/>
            <a:ext cx="202722" cy="0"/>
          </a:xfrm>
          <a:prstGeom prst="straightConnector1">
            <a:avLst/>
          </a:prstGeom>
          <a:noFill/>
          <a:ln w="38100" cap="flat" cmpd="sng" algn="ctr">
            <a:solidFill>
              <a:srgbClr val="FF0000"/>
            </a:solidFill>
            <a:prstDash val="dash"/>
            <a:headEnd type="none"/>
            <a:tailEnd type="triangle"/>
          </a:ln>
          <a:effectLst/>
        </p:spPr>
      </p:cxnSp>
      <p:sp>
        <p:nvSpPr>
          <p:cNvPr id="134" name="Rectangle 133">
            <a:extLst>
              <a:ext uri="{FF2B5EF4-FFF2-40B4-BE49-F238E27FC236}">
                <a16:creationId xmlns:a16="http://schemas.microsoft.com/office/drawing/2014/main" id="{2B532E9D-C1FC-D943-BA80-C2617F10272A}"/>
              </a:ext>
            </a:extLst>
          </p:cNvPr>
          <p:cNvSpPr/>
          <p:nvPr/>
        </p:nvSpPr>
        <p:spPr bwMode="auto">
          <a:xfrm>
            <a:off x="6293439" y="2170825"/>
            <a:ext cx="1808029" cy="4001375"/>
          </a:xfrm>
          <a:prstGeom prst="rect">
            <a:avLst/>
          </a:prstGeom>
          <a:solidFill>
            <a:schemeClr val="bg1">
              <a:lumMod val="20000"/>
              <a:lumOff val="80000"/>
            </a:schemeClr>
          </a:solidFill>
          <a:ln w="12700"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105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Content</a:t>
            </a:r>
          </a:p>
        </p:txBody>
      </p:sp>
      <p:pic>
        <p:nvPicPr>
          <p:cNvPr id="137" name="Graphic 136" descr="Table">
            <a:extLst>
              <a:ext uri="{FF2B5EF4-FFF2-40B4-BE49-F238E27FC236}">
                <a16:creationId xmlns:a16="http://schemas.microsoft.com/office/drawing/2014/main" id="{97F1A6DE-BBA5-164D-A7A1-4996196446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51843" y="3276600"/>
            <a:ext cx="914400" cy="914400"/>
          </a:xfrm>
          <a:prstGeom prst="rect">
            <a:avLst/>
          </a:prstGeom>
        </p:spPr>
      </p:pic>
      <p:sp>
        <p:nvSpPr>
          <p:cNvPr id="138" name="Rectangle 137">
            <a:extLst>
              <a:ext uri="{FF2B5EF4-FFF2-40B4-BE49-F238E27FC236}">
                <a16:creationId xmlns:a16="http://schemas.microsoft.com/office/drawing/2014/main" id="{5DE92392-F3E5-7D4E-A932-8C66B1C3DFD0}"/>
              </a:ext>
            </a:extLst>
          </p:cNvPr>
          <p:cNvSpPr/>
          <p:nvPr/>
        </p:nvSpPr>
        <p:spPr>
          <a:xfrm>
            <a:off x="6914665" y="4028426"/>
            <a:ext cx="638316" cy="469359"/>
          </a:xfrm>
          <a:prstGeom prst="rect">
            <a:avLst/>
          </a:prstGeom>
        </p:spPr>
        <p:txBody>
          <a:bodyPr wrap="none">
            <a:spAutoFit/>
          </a:bodyPr>
          <a:lstStyle/>
          <a:p>
            <a:pPr algn="ctr">
              <a:spcAft>
                <a:spcPts val="306"/>
              </a:spcAft>
              <a:buSzPct val="90000"/>
              <a:defRPr/>
            </a:pPr>
            <a:r>
              <a:rPr lang="en-US" sz="1100" b="1" kern="0">
                <a:solidFill>
                  <a:schemeClr val="bg1"/>
                </a:solidFill>
                <a:latin typeface="Segoe UI" panose="020B0502040204020203" pitchFamily="34" charset="0"/>
                <a:ea typeface="MS PGothic" panose="020B0600070205080204" pitchFamily="34" charset="-128"/>
                <a:cs typeface="Segoe UI" panose="020B0502040204020203" pitchFamily="34" charset="0"/>
              </a:rPr>
              <a:t>Output </a:t>
            </a:r>
          </a:p>
          <a:p>
            <a:pPr algn="ctr">
              <a:spcAft>
                <a:spcPts val="306"/>
              </a:spcAft>
              <a:buSzPct val="90000"/>
              <a:defRPr/>
            </a:pPr>
            <a:r>
              <a:rPr lang="en-US" sz="1100" b="1" kern="0">
                <a:solidFill>
                  <a:schemeClr val="bg1"/>
                </a:solidFill>
                <a:latin typeface="Segoe UI" panose="020B0502040204020203" pitchFamily="34" charset="0"/>
                <a:ea typeface="MS PGothic" panose="020B0600070205080204" pitchFamily="34" charset="-128"/>
                <a:cs typeface="Segoe UI" panose="020B0502040204020203" pitchFamily="34" charset="0"/>
              </a:rPr>
              <a:t>Table</a:t>
            </a:r>
          </a:p>
        </p:txBody>
      </p:sp>
      <p:sp>
        <p:nvSpPr>
          <p:cNvPr id="141" name="Rectangle 140">
            <a:extLst>
              <a:ext uri="{FF2B5EF4-FFF2-40B4-BE49-F238E27FC236}">
                <a16:creationId xmlns:a16="http://schemas.microsoft.com/office/drawing/2014/main" id="{77AD986B-618F-4840-8F42-7C1A05B9F465}"/>
              </a:ext>
            </a:extLst>
          </p:cNvPr>
          <p:cNvSpPr/>
          <p:nvPr/>
        </p:nvSpPr>
        <p:spPr>
          <a:xfrm>
            <a:off x="4611865" y="3058137"/>
            <a:ext cx="1149674" cy="246221"/>
          </a:xfrm>
          <a:prstGeom prst="rect">
            <a:avLst/>
          </a:prstGeom>
        </p:spPr>
        <p:txBody>
          <a:bodyPr wrap="none">
            <a:spAutoFit/>
          </a:bodyPr>
          <a:lstStyle/>
          <a:p>
            <a:pPr>
              <a:spcAft>
                <a:spcPts val="306"/>
              </a:spcAft>
              <a:buSzPct val="90000"/>
              <a:defRPr/>
            </a:pPr>
            <a:r>
              <a:rPr lang="en-US" sz="1000" b="1" kern="0">
                <a:solidFill>
                  <a:schemeClr val="bg1"/>
                </a:solidFill>
                <a:latin typeface="Segoe UI" panose="020B0502040204020203" pitchFamily="34" charset="0"/>
                <a:ea typeface="MS PGothic" panose="020B0600070205080204" pitchFamily="34" charset="-128"/>
                <a:cs typeface="Segoe UI" panose="020B0502040204020203" pitchFamily="34" charset="0"/>
              </a:rPr>
              <a:t>Custom Notebook</a:t>
            </a:r>
          </a:p>
        </p:txBody>
      </p:sp>
      <p:cxnSp>
        <p:nvCxnSpPr>
          <p:cNvPr id="142" name="Connector: Elbow 71">
            <a:extLst>
              <a:ext uri="{FF2B5EF4-FFF2-40B4-BE49-F238E27FC236}">
                <a16:creationId xmlns:a16="http://schemas.microsoft.com/office/drawing/2014/main" id="{3A4E4573-A92F-154B-9F1E-CE75B3C763E2}"/>
              </a:ext>
            </a:extLst>
          </p:cNvPr>
          <p:cNvCxnSpPr>
            <a:cxnSpLocks/>
            <a:stCxn id="144" idx="2"/>
            <a:endCxn id="89" idx="1"/>
          </p:cNvCxnSpPr>
          <p:nvPr/>
        </p:nvCxnSpPr>
        <p:spPr>
          <a:xfrm rot="16200000" flipH="1">
            <a:off x="1459739" y="3014458"/>
            <a:ext cx="1325525" cy="939933"/>
          </a:xfrm>
          <a:prstGeom prst="bentConnector2">
            <a:avLst/>
          </a:prstGeom>
          <a:noFill/>
          <a:ln w="38100" cap="flat" cmpd="sng" algn="ctr">
            <a:solidFill>
              <a:srgbClr val="FF0000"/>
            </a:solidFill>
            <a:prstDash val="dash"/>
            <a:headEnd type="none"/>
            <a:tailEnd type="triangle"/>
          </a:ln>
          <a:effectLst/>
        </p:spPr>
      </p:cxnSp>
      <p:pic>
        <p:nvPicPr>
          <p:cNvPr id="144" name="Graphic 143" descr="Internet">
            <a:extLst>
              <a:ext uri="{FF2B5EF4-FFF2-40B4-BE49-F238E27FC236}">
                <a16:creationId xmlns:a16="http://schemas.microsoft.com/office/drawing/2014/main" id="{83F01924-5D75-A646-ABF8-74EA653EB3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5335" y="1907263"/>
            <a:ext cx="914400" cy="914400"/>
          </a:xfrm>
          <a:prstGeom prst="rect">
            <a:avLst/>
          </a:prstGeom>
        </p:spPr>
      </p:pic>
      <p:pic>
        <p:nvPicPr>
          <p:cNvPr id="145" name="Graphic 144" descr="Internet">
            <a:extLst>
              <a:ext uri="{FF2B5EF4-FFF2-40B4-BE49-F238E27FC236}">
                <a16:creationId xmlns:a16="http://schemas.microsoft.com/office/drawing/2014/main" id="{9C255538-943D-3840-8434-63B9D34724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46399" y="5497832"/>
            <a:ext cx="914400" cy="914400"/>
          </a:xfrm>
          <a:prstGeom prst="rect">
            <a:avLst/>
          </a:prstGeom>
        </p:spPr>
      </p:pic>
      <p:pic>
        <p:nvPicPr>
          <p:cNvPr id="146" name="Picture 145">
            <a:extLst>
              <a:ext uri="{FF2B5EF4-FFF2-40B4-BE49-F238E27FC236}">
                <a16:creationId xmlns:a16="http://schemas.microsoft.com/office/drawing/2014/main" id="{E1B5E2AE-B1E4-2243-8992-6118F6C8FA60}"/>
              </a:ext>
            </a:extLst>
          </p:cNvPr>
          <p:cNvPicPr>
            <a:picLocks noChangeAspect="1"/>
          </p:cNvPicPr>
          <p:nvPr/>
        </p:nvPicPr>
        <p:blipFill>
          <a:blip r:embed="rId12"/>
          <a:stretch>
            <a:fillRect/>
          </a:stretch>
        </p:blipFill>
        <p:spPr>
          <a:xfrm>
            <a:off x="250264" y="1825060"/>
            <a:ext cx="914401" cy="914401"/>
          </a:xfrm>
          <a:prstGeom prst="rect">
            <a:avLst/>
          </a:prstGeom>
        </p:spPr>
      </p:pic>
      <p:cxnSp>
        <p:nvCxnSpPr>
          <p:cNvPr id="153" name="Straight Arrow Connector 152">
            <a:extLst>
              <a:ext uri="{FF2B5EF4-FFF2-40B4-BE49-F238E27FC236}">
                <a16:creationId xmlns:a16="http://schemas.microsoft.com/office/drawing/2014/main" id="{1106C190-2B90-344C-B110-8779BD850993}"/>
              </a:ext>
            </a:extLst>
          </p:cNvPr>
          <p:cNvCxnSpPr>
            <a:cxnSpLocks/>
            <a:endCxn id="145" idx="0"/>
          </p:cNvCxnSpPr>
          <p:nvPr/>
        </p:nvCxnSpPr>
        <p:spPr>
          <a:xfrm>
            <a:off x="11291343" y="4885179"/>
            <a:ext cx="12256" cy="612653"/>
          </a:xfrm>
          <a:prstGeom prst="straightConnector1">
            <a:avLst/>
          </a:prstGeom>
          <a:noFill/>
          <a:ln w="38100" cap="flat" cmpd="sng" algn="ctr">
            <a:solidFill>
              <a:srgbClr val="FF0000"/>
            </a:solidFill>
            <a:prstDash val="dash"/>
            <a:headEnd type="none"/>
            <a:tailEnd type="triangle"/>
          </a:ln>
          <a:effectLst/>
        </p:spPr>
      </p:cxnSp>
      <p:pic>
        <p:nvPicPr>
          <p:cNvPr id="4" name="Picture 3">
            <a:extLst>
              <a:ext uri="{FF2B5EF4-FFF2-40B4-BE49-F238E27FC236}">
                <a16:creationId xmlns:a16="http://schemas.microsoft.com/office/drawing/2014/main" id="{6A1467F7-AAA7-554F-93D1-D796973AB698}"/>
              </a:ext>
            </a:extLst>
          </p:cNvPr>
          <p:cNvPicPr>
            <a:picLocks noChangeAspect="1"/>
          </p:cNvPicPr>
          <p:nvPr/>
        </p:nvPicPr>
        <p:blipFill>
          <a:blip r:embed="rId13"/>
          <a:stretch>
            <a:fillRect/>
          </a:stretch>
        </p:blipFill>
        <p:spPr>
          <a:xfrm>
            <a:off x="954255" y="1744506"/>
            <a:ext cx="321634" cy="321634"/>
          </a:xfrm>
          <a:prstGeom prst="rect">
            <a:avLst/>
          </a:prstGeom>
        </p:spPr>
      </p:pic>
      <p:pic>
        <p:nvPicPr>
          <p:cNvPr id="39" name="Picture 38">
            <a:extLst>
              <a:ext uri="{FF2B5EF4-FFF2-40B4-BE49-F238E27FC236}">
                <a16:creationId xmlns:a16="http://schemas.microsoft.com/office/drawing/2014/main" id="{65EED61A-4A99-F24C-ABDB-63302249E6CB}"/>
              </a:ext>
            </a:extLst>
          </p:cNvPr>
          <p:cNvPicPr>
            <a:picLocks noChangeAspect="1"/>
          </p:cNvPicPr>
          <p:nvPr/>
        </p:nvPicPr>
        <p:blipFill>
          <a:blip r:embed="rId14"/>
          <a:stretch>
            <a:fillRect/>
          </a:stretch>
        </p:blipFill>
        <p:spPr>
          <a:xfrm>
            <a:off x="1161117" y="3867903"/>
            <a:ext cx="397505" cy="397505"/>
          </a:xfrm>
          <a:prstGeom prst="rect">
            <a:avLst/>
          </a:prstGeom>
        </p:spPr>
      </p:pic>
      <p:sp>
        <p:nvSpPr>
          <p:cNvPr id="40" name="TextBox 39">
            <a:extLst>
              <a:ext uri="{FF2B5EF4-FFF2-40B4-BE49-F238E27FC236}">
                <a16:creationId xmlns:a16="http://schemas.microsoft.com/office/drawing/2014/main" id="{F8000676-AA7D-7E4A-B60E-B110B0093B9C}"/>
              </a:ext>
            </a:extLst>
          </p:cNvPr>
          <p:cNvSpPr txBox="1"/>
          <p:nvPr/>
        </p:nvSpPr>
        <p:spPr>
          <a:xfrm>
            <a:off x="177932" y="3897076"/>
            <a:ext cx="1087198" cy="400110"/>
          </a:xfrm>
          <a:prstGeom prst="rect">
            <a:avLst/>
          </a:prstGeom>
        </p:spPr>
        <p:txBody>
          <a:bodyPr wrap="square">
            <a:spAutoFit/>
          </a:bodyPr>
          <a:lstStyle>
            <a:defPPr>
              <a:defRPr lang="en-US"/>
            </a:defPPr>
            <a:lvl1pPr algn="ctr" defTabSz="932597">
              <a:defRPr sz="900" kern="0">
                <a:solidFill>
                  <a:schemeClr val="bg1">
                    <a:lumMod val="50000"/>
                  </a:schemeClr>
                </a:solidFill>
                <a:latin typeface="Segoe UI Semibold" panose="020B0702040204020203" pitchFamily="34" charset="0"/>
                <a:ea typeface="MS PGothic" panose="020B0600070205080204" pitchFamily="34" charset="-128"/>
                <a:cs typeface="Segoe UI Semibold" panose="020B0702040204020203" pitchFamily="34" charset="0"/>
              </a:defRPr>
            </a:lvl1pPr>
          </a:lstStyle>
          <a:p>
            <a:pPr algn="l">
              <a:buSzPct val="90000"/>
              <a:defRPr/>
            </a:pPr>
            <a:r>
              <a:rPr lang="en-US" sz="1000" b="1">
                <a:solidFill>
                  <a:schemeClr val="bg1"/>
                </a:solidFill>
                <a:latin typeface="Segoe UI" panose="020B0502040204020203" pitchFamily="34" charset="0"/>
                <a:cs typeface="Segoe UI" panose="020B0502040204020203" pitchFamily="34" charset="0"/>
              </a:rPr>
              <a:t>Audio files</a:t>
            </a:r>
          </a:p>
          <a:p>
            <a:pPr algn="l">
              <a:buSzPct val="90000"/>
              <a:defRPr/>
            </a:pPr>
            <a:r>
              <a:rPr lang="en-US" sz="1000" b="1">
                <a:solidFill>
                  <a:schemeClr val="bg1"/>
                </a:solidFill>
                <a:latin typeface="Segoe UI" panose="020B0502040204020203" pitchFamily="34" charset="0"/>
                <a:cs typeface="Segoe UI" panose="020B0502040204020203" pitchFamily="34" charset="0"/>
              </a:rPr>
              <a:t>(unstructured)</a:t>
            </a:r>
          </a:p>
        </p:txBody>
      </p:sp>
      <p:pic>
        <p:nvPicPr>
          <p:cNvPr id="45" name="Picture 44">
            <a:extLst>
              <a:ext uri="{FF2B5EF4-FFF2-40B4-BE49-F238E27FC236}">
                <a16:creationId xmlns:a16="http://schemas.microsoft.com/office/drawing/2014/main" id="{65CE9EE5-0B7A-0842-A51A-F864371EB66C}"/>
              </a:ext>
            </a:extLst>
          </p:cNvPr>
          <p:cNvPicPr>
            <a:picLocks noChangeAspect="1"/>
          </p:cNvPicPr>
          <p:nvPr/>
        </p:nvPicPr>
        <p:blipFill>
          <a:blip r:embed="rId5"/>
          <a:stretch>
            <a:fillRect/>
          </a:stretch>
        </p:blipFill>
        <p:spPr>
          <a:xfrm>
            <a:off x="4773073" y="5421524"/>
            <a:ext cx="840079" cy="494841"/>
          </a:xfrm>
          <a:prstGeom prst="rect">
            <a:avLst/>
          </a:prstGeom>
        </p:spPr>
      </p:pic>
      <p:sp>
        <p:nvSpPr>
          <p:cNvPr id="46" name="Rectangle 45">
            <a:extLst>
              <a:ext uri="{FF2B5EF4-FFF2-40B4-BE49-F238E27FC236}">
                <a16:creationId xmlns:a16="http://schemas.microsoft.com/office/drawing/2014/main" id="{AEAEB9ED-DC32-CB41-8955-0F1405035898}"/>
              </a:ext>
            </a:extLst>
          </p:cNvPr>
          <p:cNvSpPr/>
          <p:nvPr/>
        </p:nvSpPr>
        <p:spPr>
          <a:xfrm>
            <a:off x="4984561" y="5953983"/>
            <a:ext cx="417102" cy="246221"/>
          </a:xfrm>
          <a:prstGeom prst="rect">
            <a:avLst/>
          </a:prstGeom>
        </p:spPr>
        <p:txBody>
          <a:bodyPr wrap="none">
            <a:spAutoFit/>
          </a:bodyPr>
          <a:lstStyle/>
          <a:p>
            <a:pPr>
              <a:spcAft>
                <a:spcPts val="306"/>
              </a:spcAft>
              <a:buSzPct val="90000"/>
              <a:defRPr/>
            </a:pPr>
            <a:r>
              <a:rPr lang="en-US" sz="1000" b="1" kern="0">
                <a:solidFill>
                  <a:schemeClr val="bg1"/>
                </a:solidFill>
                <a:latin typeface="Segoe UI" panose="020B0502040204020203" pitchFamily="34" charset="0"/>
                <a:ea typeface="MS PGothic" panose="020B0600070205080204" pitchFamily="34" charset="-128"/>
                <a:cs typeface="Segoe UI" panose="020B0502040204020203" pitchFamily="34" charset="0"/>
              </a:rPr>
              <a:t>LUIS</a:t>
            </a:r>
          </a:p>
        </p:txBody>
      </p:sp>
      <p:pic>
        <p:nvPicPr>
          <p:cNvPr id="49" name="Picture 48">
            <a:extLst>
              <a:ext uri="{FF2B5EF4-FFF2-40B4-BE49-F238E27FC236}">
                <a16:creationId xmlns:a16="http://schemas.microsoft.com/office/drawing/2014/main" id="{9BF6E3C0-3F68-E947-AF30-DCBCAB3E290B}"/>
              </a:ext>
            </a:extLst>
          </p:cNvPr>
          <p:cNvPicPr>
            <a:picLocks noChangeAspect="1"/>
          </p:cNvPicPr>
          <p:nvPr/>
        </p:nvPicPr>
        <p:blipFill>
          <a:blip r:embed="rId15"/>
          <a:stretch>
            <a:fillRect/>
          </a:stretch>
        </p:blipFill>
        <p:spPr>
          <a:xfrm>
            <a:off x="10942708" y="3783401"/>
            <a:ext cx="721782" cy="721782"/>
          </a:xfrm>
          <a:prstGeom prst="rect">
            <a:avLst/>
          </a:prstGeom>
        </p:spPr>
      </p:pic>
      <p:sp>
        <p:nvSpPr>
          <p:cNvPr id="51" name="Rectangle 50">
            <a:extLst>
              <a:ext uri="{FF2B5EF4-FFF2-40B4-BE49-F238E27FC236}">
                <a16:creationId xmlns:a16="http://schemas.microsoft.com/office/drawing/2014/main" id="{82AB6CE4-E4D3-7249-97F5-34289D874F5F}"/>
              </a:ext>
            </a:extLst>
          </p:cNvPr>
          <p:cNvSpPr/>
          <p:nvPr/>
        </p:nvSpPr>
        <p:spPr>
          <a:xfrm>
            <a:off x="10897077" y="4462549"/>
            <a:ext cx="813043" cy="307777"/>
          </a:xfrm>
          <a:prstGeom prst="rect">
            <a:avLst/>
          </a:prstGeom>
        </p:spPr>
        <p:txBody>
          <a:bodyPr wrap="none">
            <a:spAutoFit/>
          </a:bodyPr>
          <a:lstStyle/>
          <a:p>
            <a:pPr>
              <a:spcAft>
                <a:spcPts val="306"/>
              </a:spcAft>
              <a:buSzPct val="90000"/>
              <a:defRPr/>
            </a:pPr>
            <a:r>
              <a:rPr lang="en-US" sz="1400" b="1" kern="0" err="1">
                <a:solidFill>
                  <a:schemeClr val="bg1"/>
                </a:solidFill>
                <a:latin typeface="Segoe UI" panose="020B0502040204020203" pitchFamily="34" charset="0"/>
                <a:ea typeface="MS PGothic" panose="020B0600070205080204" pitchFamily="34" charset="-128"/>
                <a:cs typeface="Segoe UI" panose="020B0502040204020203" pitchFamily="34" charset="0"/>
              </a:rPr>
              <a:t>PowerBI</a:t>
            </a:r>
            <a:endParaRPr lang="en-US" sz="1400" b="1" kern="0">
              <a:solidFill>
                <a:schemeClr val="bg1"/>
              </a:solidFill>
              <a:latin typeface="Segoe UI" panose="020B0502040204020203" pitchFamily="34" charset="0"/>
              <a:ea typeface="MS PGothic" panose="020B0600070205080204" pitchFamily="34" charset="-128"/>
              <a:cs typeface="Segoe UI" panose="020B0502040204020203" pitchFamily="34" charset="0"/>
            </a:endParaRPr>
          </a:p>
        </p:txBody>
      </p:sp>
      <p:pic>
        <p:nvPicPr>
          <p:cNvPr id="2" name="Picture 5" descr="A picture containing drawing&#10;&#10;Description automatically generated">
            <a:extLst>
              <a:ext uri="{FF2B5EF4-FFF2-40B4-BE49-F238E27FC236}">
                <a16:creationId xmlns:a16="http://schemas.microsoft.com/office/drawing/2014/main" id="{86C2E21A-9471-487B-A484-798FE196D28D}"/>
              </a:ext>
            </a:extLst>
          </p:cNvPr>
          <p:cNvPicPr>
            <a:picLocks noChangeAspect="1"/>
          </p:cNvPicPr>
          <p:nvPr/>
        </p:nvPicPr>
        <p:blipFill>
          <a:blip r:embed="rId16"/>
          <a:stretch>
            <a:fillRect/>
          </a:stretch>
        </p:blipFill>
        <p:spPr>
          <a:xfrm>
            <a:off x="2805629" y="5498447"/>
            <a:ext cx="780491" cy="719978"/>
          </a:xfrm>
          <a:prstGeom prst="rect">
            <a:avLst/>
          </a:prstGeom>
        </p:spPr>
      </p:pic>
      <p:sp>
        <p:nvSpPr>
          <p:cNvPr id="41" name="Rectangle 40">
            <a:extLst>
              <a:ext uri="{FF2B5EF4-FFF2-40B4-BE49-F238E27FC236}">
                <a16:creationId xmlns:a16="http://schemas.microsoft.com/office/drawing/2014/main" id="{7E4CA97B-771F-4740-989A-98CB38E03EA5}"/>
              </a:ext>
            </a:extLst>
          </p:cNvPr>
          <p:cNvSpPr/>
          <p:nvPr/>
        </p:nvSpPr>
        <p:spPr>
          <a:xfrm>
            <a:off x="2408095" y="6116172"/>
            <a:ext cx="1651414" cy="307777"/>
          </a:xfrm>
          <a:prstGeom prst="rect">
            <a:avLst/>
          </a:prstGeom>
        </p:spPr>
        <p:txBody>
          <a:bodyPr wrap="none" lIns="91440" tIns="45720" rIns="91440" bIns="45720" anchor="t">
            <a:spAutoFit/>
          </a:bodyPr>
          <a:lstStyle/>
          <a:p>
            <a:pPr>
              <a:spcAft>
                <a:spcPts val="306"/>
              </a:spcAft>
              <a:buSzPct val="90000"/>
              <a:defRPr/>
            </a:pPr>
            <a:r>
              <a:rPr lang="en-US" sz="1400" b="1" kern="0">
                <a:solidFill>
                  <a:schemeClr val="bg1"/>
                </a:solidFill>
                <a:latin typeface="Segoe UI"/>
                <a:ea typeface="MS PGothic"/>
                <a:cs typeface="Segoe UI"/>
              </a:rPr>
              <a:t>Azure Logic Apps</a:t>
            </a:r>
            <a:endParaRPr lang="en-US" sz="1400" b="1" kern="0">
              <a:solidFill>
                <a:schemeClr val="bg1"/>
              </a:solidFill>
              <a:latin typeface="Segoe UI" panose="020B0502040204020203" pitchFamily="34" charset="0"/>
              <a:ea typeface="MS PGothic" panose="020B0600070205080204" pitchFamily="34" charset="-128"/>
              <a:cs typeface="Segoe UI" panose="020B0502040204020203" pitchFamily="34" charset="0"/>
            </a:endParaRPr>
          </a:p>
        </p:txBody>
      </p:sp>
      <p:cxnSp>
        <p:nvCxnSpPr>
          <p:cNvPr id="47" name="Connector: Elbow 71">
            <a:extLst>
              <a:ext uri="{FF2B5EF4-FFF2-40B4-BE49-F238E27FC236}">
                <a16:creationId xmlns:a16="http://schemas.microsoft.com/office/drawing/2014/main" id="{0A417B2B-F876-4B5F-BFEA-8445A98653ED}"/>
              </a:ext>
            </a:extLst>
          </p:cNvPr>
          <p:cNvCxnSpPr>
            <a:cxnSpLocks/>
          </p:cNvCxnSpPr>
          <p:nvPr/>
        </p:nvCxnSpPr>
        <p:spPr>
          <a:xfrm>
            <a:off x="1806288" y="5841343"/>
            <a:ext cx="930206" cy="2131"/>
          </a:xfrm>
          <a:prstGeom prst="bentConnector3">
            <a:avLst>
              <a:gd name="adj1" fmla="val 50000"/>
            </a:avLst>
          </a:prstGeom>
          <a:noFill/>
          <a:ln w="38100" cap="flat" cmpd="sng" algn="ctr">
            <a:solidFill>
              <a:schemeClr val="accent4"/>
            </a:solidFill>
            <a:prstDash val="dash"/>
            <a:headEnd type="none"/>
            <a:tailEnd type="triangle"/>
          </a:ln>
          <a:effectLst/>
        </p:spPr>
      </p:cxnSp>
      <p:cxnSp>
        <p:nvCxnSpPr>
          <p:cNvPr id="48" name="Connector: Elbow 71">
            <a:extLst>
              <a:ext uri="{FF2B5EF4-FFF2-40B4-BE49-F238E27FC236}">
                <a16:creationId xmlns:a16="http://schemas.microsoft.com/office/drawing/2014/main" id="{BACC076C-0E74-4707-95E5-0EF85F36CF10}"/>
              </a:ext>
            </a:extLst>
          </p:cNvPr>
          <p:cNvCxnSpPr>
            <a:cxnSpLocks/>
          </p:cNvCxnSpPr>
          <p:nvPr/>
        </p:nvCxnSpPr>
        <p:spPr>
          <a:xfrm>
            <a:off x="3589220" y="5848741"/>
            <a:ext cx="930206" cy="2131"/>
          </a:xfrm>
          <a:prstGeom prst="bentConnector3">
            <a:avLst>
              <a:gd name="adj1" fmla="val 50000"/>
            </a:avLst>
          </a:prstGeom>
          <a:noFill/>
          <a:ln w="38100" cap="flat" cmpd="sng" algn="ctr">
            <a:solidFill>
              <a:schemeClr val="accent4"/>
            </a:solidFill>
            <a:prstDash val="dash"/>
            <a:headEnd type="none"/>
            <a:tailEnd type="triangle"/>
          </a:ln>
          <a:effectLst/>
        </p:spPr>
      </p:cxnSp>
      <p:cxnSp>
        <p:nvCxnSpPr>
          <p:cNvPr id="50" name="Connector: Elbow 71">
            <a:extLst>
              <a:ext uri="{FF2B5EF4-FFF2-40B4-BE49-F238E27FC236}">
                <a16:creationId xmlns:a16="http://schemas.microsoft.com/office/drawing/2014/main" id="{FEF6CF85-CC4F-414A-85A5-7DE23D0C6D42}"/>
              </a:ext>
            </a:extLst>
          </p:cNvPr>
          <p:cNvCxnSpPr>
            <a:cxnSpLocks/>
          </p:cNvCxnSpPr>
          <p:nvPr/>
        </p:nvCxnSpPr>
        <p:spPr>
          <a:xfrm>
            <a:off x="5816035" y="5833945"/>
            <a:ext cx="2986866" cy="16927"/>
          </a:xfrm>
          <a:prstGeom prst="bentConnector3">
            <a:avLst>
              <a:gd name="adj1" fmla="val 50000"/>
            </a:avLst>
          </a:prstGeom>
          <a:noFill/>
          <a:ln w="38100" cap="flat" cmpd="sng" algn="ctr">
            <a:solidFill>
              <a:schemeClr val="accent4"/>
            </a:solidFill>
            <a:prstDash val="dash"/>
            <a:headEnd type="none"/>
            <a:tailEnd type="triangle"/>
          </a:ln>
          <a:effectLst/>
        </p:spPr>
      </p:cxnSp>
      <p:pic>
        <p:nvPicPr>
          <p:cNvPr id="8" name="Picture 8" descr="A close up of a sign&#10;&#10;Description automatically generated">
            <a:extLst>
              <a:ext uri="{FF2B5EF4-FFF2-40B4-BE49-F238E27FC236}">
                <a16:creationId xmlns:a16="http://schemas.microsoft.com/office/drawing/2014/main" id="{03498ECB-88CE-4662-9B0A-5A4A71F2FEFB}"/>
              </a:ext>
            </a:extLst>
          </p:cNvPr>
          <p:cNvPicPr>
            <a:picLocks noChangeAspect="1"/>
          </p:cNvPicPr>
          <p:nvPr/>
        </p:nvPicPr>
        <p:blipFill>
          <a:blip r:embed="rId17"/>
          <a:stretch>
            <a:fillRect/>
          </a:stretch>
        </p:blipFill>
        <p:spPr>
          <a:xfrm>
            <a:off x="1556084" y="5193631"/>
            <a:ext cx="497306" cy="481264"/>
          </a:xfrm>
          <a:prstGeom prst="rect">
            <a:avLst/>
          </a:prstGeom>
        </p:spPr>
      </p:pic>
      <p:cxnSp>
        <p:nvCxnSpPr>
          <p:cNvPr id="10" name="Straight Arrow Connector 9">
            <a:extLst>
              <a:ext uri="{FF2B5EF4-FFF2-40B4-BE49-F238E27FC236}">
                <a16:creationId xmlns:a16="http://schemas.microsoft.com/office/drawing/2014/main" id="{90C82096-BD97-4682-9737-B577D488229B}"/>
              </a:ext>
            </a:extLst>
          </p:cNvPr>
          <p:cNvCxnSpPr/>
          <p:nvPr/>
        </p:nvCxnSpPr>
        <p:spPr>
          <a:xfrm>
            <a:off x="1801727" y="2816393"/>
            <a:ext cx="8022" cy="2277978"/>
          </a:xfrm>
          <a:prstGeom prst="straightConnector1">
            <a:avLst/>
          </a:prstGeom>
          <a:ln w="28575">
            <a:solidFill>
              <a:schemeClr val="accent4"/>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E8741E-F1D9-4A25-9A47-4369E5333942}"/>
              </a:ext>
            </a:extLst>
          </p:cNvPr>
          <p:cNvCxnSpPr/>
          <p:nvPr/>
        </p:nvCxnSpPr>
        <p:spPr>
          <a:xfrm flipH="1">
            <a:off x="1800224" y="5694445"/>
            <a:ext cx="8020" cy="144379"/>
          </a:xfrm>
          <a:prstGeom prst="straightConnector1">
            <a:avLst/>
          </a:prstGeom>
          <a:ln w="28575">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54" name="Picture 8" descr="A close up of a sign&#10;&#10;Description automatically generated">
            <a:extLst>
              <a:ext uri="{FF2B5EF4-FFF2-40B4-BE49-F238E27FC236}">
                <a16:creationId xmlns:a16="http://schemas.microsoft.com/office/drawing/2014/main" id="{215EF4E7-89EC-4A63-B698-D73061156B09}"/>
              </a:ext>
            </a:extLst>
          </p:cNvPr>
          <p:cNvPicPr>
            <a:picLocks noChangeAspect="1"/>
          </p:cNvPicPr>
          <p:nvPr/>
        </p:nvPicPr>
        <p:blipFill>
          <a:blip r:embed="rId17"/>
          <a:stretch>
            <a:fillRect/>
          </a:stretch>
        </p:blipFill>
        <p:spPr>
          <a:xfrm>
            <a:off x="8935452" y="5634788"/>
            <a:ext cx="497306" cy="481264"/>
          </a:xfrm>
          <a:prstGeom prst="rect">
            <a:avLst/>
          </a:prstGeom>
        </p:spPr>
      </p:pic>
      <p:cxnSp>
        <p:nvCxnSpPr>
          <p:cNvPr id="55" name="Connector: Elbow 71">
            <a:extLst>
              <a:ext uri="{FF2B5EF4-FFF2-40B4-BE49-F238E27FC236}">
                <a16:creationId xmlns:a16="http://schemas.microsoft.com/office/drawing/2014/main" id="{8E7408A4-511F-4120-82E0-529815B56AE9}"/>
              </a:ext>
            </a:extLst>
          </p:cNvPr>
          <p:cNvCxnSpPr>
            <a:cxnSpLocks/>
          </p:cNvCxnSpPr>
          <p:nvPr/>
        </p:nvCxnSpPr>
        <p:spPr>
          <a:xfrm>
            <a:off x="9621051" y="5872803"/>
            <a:ext cx="1170837" cy="2131"/>
          </a:xfrm>
          <a:prstGeom prst="bentConnector3">
            <a:avLst>
              <a:gd name="adj1" fmla="val 50000"/>
            </a:avLst>
          </a:prstGeom>
          <a:noFill/>
          <a:ln w="38100" cap="flat" cmpd="sng" algn="ctr">
            <a:solidFill>
              <a:schemeClr val="accent4"/>
            </a:solidFill>
            <a:prstDash val="dash"/>
            <a:headEnd type="none"/>
            <a:tailEnd type="triangle"/>
          </a:ln>
          <a:effectLst/>
        </p:spPr>
      </p:cxnSp>
    </p:spTree>
    <p:extLst>
      <p:ext uri="{BB962C8B-B14F-4D97-AF65-F5344CB8AC3E}">
        <p14:creationId xmlns:p14="http://schemas.microsoft.com/office/powerpoint/2010/main" val="22340270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6E97-8F63-5040-AB0A-643ACCEB024C}"/>
              </a:ext>
            </a:extLst>
          </p:cNvPr>
          <p:cNvSpPr>
            <a:spLocks noGrp="1"/>
          </p:cNvSpPr>
          <p:nvPr>
            <p:ph type="title"/>
          </p:nvPr>
        </p:nvSpPr>
        <p:spPr/>
        <p:txBody>
          <a:bodyPr/>
          <a:lstStyle/>
          <a:p>
            <a:r>
              <a:rPr lang="en-US"/>
              <a:t>Output Content</a:t>
            </a:r>
          </a:p>
        </p:txBody>
      </p:sp>
      <p:graphicFrame>
        <p:nvGraphicFramePr>
          <p:cNvPr id="6" name="Table 5">
            <a:extLst>
              <a:ext uri="{FF2B5EF4-FFF2-40B4-BE49-F238E27FC236}">
                <a16:creationId xmlns:a16="http://schemas.microsoft.com/office/drawing/2014/main" id="{A6B16AAA-39CC-0949-A26B-BF7591B391D7}"/>
              </a:ext>
            </a:extLst>
          </p:cNvPr>
          <p:cNvGraphicFramePr>
            <a:graphicFrameLocks noGrp="1"/>
          </p:cNvGraphicFramePr>
          <p:nvPr>
            <p:extLst>
              <p:ext uri="{D42A27DB-BD31-4B8C-83A1-F6EECF244321}">
                <p14:modId xmlns:p14="http://schemas.microsoft.com/office/powerpoint/2010/main" val="2510089043"/>
              </p:ext>
            </p:extLst>
          </p:nvPr>
        </p:nvGraphicFramePr>
        <p:xfrm>
          <a:off x="160421" y="1275347"/>
          <a:ext cx="11784206" cy="3777715"/>
        </p:xfrm>
        <a:graphic>
          <a:graphicData uri="http://schemas.openxmlformats.org/drawingml/2006/table">
            <a:tbl>
              <a:tblPr firstRow="1" bandRow="1">
                <a:tableStyleId>{5C22544A-7EE6-4342-B048-85BDC9FD1C3A}</a:tableStyleId>
              </a:tblPr>
              <a:tblGrid>
                <a:gridCol w="1227666">
                  <a:extLst>
                    <a:ext uri="{9D8B030D-6E8A-4147-A177-3AD203B41FA5}">
                      <a16:colId xmlns:a16="http://schemas.microsoft.com/office/drawing/2014/main" val="3564165191"/>
                    </a:ext>
                  </a:extLst>
                </a:gridCol>
                <a:gridCol w="1030108">
                  <a:extLst>
                    <a:ext uri="{9D8B030D-6E8A-4147-A177-3AD203B41FA5}">
                      <a16:colId xmlns:a16="http://schemas.microsoft.com/office/drawing/2014/main" val="1645383067"/>
                    </a:ext>
                  </a:extLst>
                </a:gridCol>
                <a:gridCol w="1354664">
                  <a:extLst>
                    <a:ext uri="{9D8B030D-6E8A-4147-A177-3AD203B41FA5}">
                      <a16:colId xmlns:a16="http://schemas.microsoft.com/office/drawing/2014/main" val="1950662872"/>
                    </a:ext>
                  </a:extLst>
                </a:gridCol>
                <a:gridCol w="974557">
                  <a:extLst>
                    <a:ext uri="{9D8B030D-6E8A-4147-A177-3AD203B41FA5}">
                      <a16:colId xmlns:a16="http://schemas.microsoft.com/office/drawing/2014/main" val="3298042527"/>
                    </a:ext>
                  </a:extLst>
                </a:gridCol>
                <a:gridCol w="1455821">
                  <a:extLst>
                    <a:ext uri="{9D8B030D-6E8A-4147-A177-3AD203B41FA5}">
                      <a16:colId xmlns:a16="http://schemas.microsoft.com/office/drawing/2014/main" val="3125189484"/>
                    </a:ext>
                  </a:extLst>
                </a:gridCol>
                <a:gridCol w="1915884">
                  <a:extLst>
                    <a:ext uri="{9D8B030D-6E8A-4147-A177-3AD203B41FA5}">
                      <a16:colId xmlns:a16="http://schemas.microsoft.com/office/drawing/2014/main" val="1040903613"/>
                    </a:ext>
                  </a:extLst>
                </a:gridCol>
                <a:gridCol w="953596">
                  <a:extLst>
                    <a:ext uri="{9D8B030D-6E8A-4147-A177-3AD203B41FA5}">
                      <a16:colId xmlns:a16="http://schemas.microsoft.com/office/drawing/2014/main" val="92304794"/>
                    </a:ext>
                  </a:extLst>
                </a:gridCol>
                <a:gridCol w="1565805">
                  <a:extLst>
                    <a:ext uri="{9D8B030D-6E8A-4147-A177-3AD203B41FA5}">
                      <a16:colId xmlns:a16="http://schemas.microsoft.com/office/drawing/2014/main" val="2766769750"/>
                    </a:ext>
                  </a:extLst>
                </a:gridCol>
                <a:gridCol w="1306105">
                  <a:extLst>
                    <a:ext uri="{9D8B030D-6E8A-4147-A177-3AD203B41FA5}">
                      <a16:colId xmlns:a16="http://schemas.microsoft.com/office/drawing/2014/main" val="1124177253"/>
                    </a:ext>
                  </a:extLst>
                </a:gridCol>
              </a:tblGrid>
              <a:tr h="649705">
                <a:tc>
                  <a:txBody>
                    <a:bodyPr/>
                    <a:lstStyle/>
                    <a:p>
                      <a:r>
                        <a:rPr lang="en-US"/>
                        <a:t>Support Ticket ID</a:t>
                      </a:r>
                    </a:p>
                  </a:txBody>
                  <a:tcPr/>
                </a:tc>
                <a:tc>
                  <a:txBody>
                    <a:bodyPr/>
                    <a:lstStyle/>
                    <a:p>
                      <a:r>
                        <a:rPr lang="en-US"/>
                        <a:t>Date Created</a:t>
                      </a:r>
                    </a:p>
                  </a:txBody>
                  <a:tcPr/>
                </a:tc>
                <a:tc>
                  <a:txBody>
                    <a:bodyPr/>
                    <a:lstStyle/>
                    <a:p>
                      <a:r>
                        <a:rPr lang="en-US"/>
                        <a:t>Date Completed</a:t>
                      </a:r>
                    </a:p>
                  </a:txBody>
                  <a:tcPr/>
                </a:tc>
                <a:tc>
                  <a:txBody>
                    <a:bodyPr/>
                    <a:lstStyle/>
                    <a:p>
                      <a:r>
                        <a:rPr lang="en-US"/>
                        <a:t>Cust ID</a:t>
                      </a:r>
                    </a:p>
                  </a:txBody>
                  <a:tcPr/>
                </a:tc>
                <a:tc>
                  <a:txBody>
                    <a:bodyPr/>
                    <a:lstStyle/>
                    <a:p>
                      <a:r>
                        <a:rPr lang="en-US"/>
                        <a:t>Audio file path</a:t>
                      </a:r>
                    </a:p>
                  </a:txBody>
                  <a:tcPr/>
                </a:tc>
                <a:tc>
                  <a:txBody>
                    <a:bodyPr/>
                    <a:lstStyle/>
                    <a:p>
                      <a:r>
                        <a:rPr lang="en-US"/>
                        <a:t>Transcribed Text</a:t>
                      </a:r>
                    </a:p>
                  </a:txBody>
                  <a:tcPr/>
                </a:tc>
                <a:tc>
                  <a:txBody>
                    <a:bodyPr/>
                    <a:lstStyle/>
                    <a:p>
                      <a:pPr lvl="0">
                        <a:buNone/>
                      </a:pPr>
                      <a:r>
                        <a:rPr lang="en-US"/>
                        <a:t>Theme</a:t>
                      </a:r>
                    </a:p>
                  </a:txBody>
                  <a:tcPr/>
                </a:tc>
                <a:tc>
                  <a:txBody>
                    <a:bodyPr/>
                    <a:lstStyle/>
                    <a:p>
                      <a:r>
                        <a:rPr lang="en-US"/>
                        <a:t>Key Phrases</a:t>
                      </a:r>
                    </a:p>
                  </a:txBody>
                  <a:tcPr/>
                </a:tc>
                <a:tc>
                  <a:txBody>
                    <a:bodyPr/>
                    <a:lstStyle/>
                    <a:p>
                      <a:pPr lvl="0">
                        <a:buNone/>
                      </a:pPr>
                      <a:r>
                        <a:rPr lang="en-US"/>
                        <a:t>Sentiment</a:t>
                      </a:r>
                    </a:p>
                  </a:txBody>
                  <a:tcPr/>
                </a:tc>
                <a:extLst>
                  <a:ext uri="{0D108BD9-81ED-4DB2-BD59-A6C34878D82A}">
                    <a16:rowId xmlns:a16="http://schemas.microsoft.com/office/drawing/2014/main" val="2488036700"/>
                  </a:ext>
                </a:extLst>
              </a:tr>
              <a:tr h="370840">
                <a:tc>
                  <a:txBody>
                    <a:bodyPr/>
                    <a:lstStyle/>
                    <a:p>
                      <a:r>
                        <a:rPr lang="en-US"/>
                        <a:t>0</a:t>
                      </a:r>
                    </a:p>
                  </a:txBody>
                  <a:tcPr/>
                </a:tc>
                <a:tc>
                  <a:txBody>
                    <a:bodyPr/>
                    <a:lstStyle/>
                    <a:p>
                      <a:r>
                        <a:rPr lang="en-US"/>
                        <a:t>8/20/19</a:t>
                      </a:r>
                    </a:p>
                  </a:txBody>
                  <a:tcPr/>
                </a:tc>
                <a:tc>
                  <a:txBody>
                    <a:bodyPr/>
                    <a:lstStyle/>
                    <a:p>
                      <a:r>
                        <a:rPr lang="en-US"/>
                        <a:t>8/22/19</a:t>
                      </a:r>
                    </a:p>
                  </a:txBody>
                  <a:tcPr/>
                </a:tc>
                <a:tc>
                  <a:txBody>
                    <a:bodyPr/>
                    <a:lstStyle/>
                    <a:p>
                      <a:r>
                        <a:rPr lang="en-US"/>
                        <a:t>132459</a:t>
                      </a:r>
                    </a:p>
                  </a:txBody>
                  <a:tcPr/>
                </a:tc>
                <a:tc>
                  <a:txBody>
                    <a:bodyPr/>
                    <a:lstStyle/>
                    <a:p>
                      <a:r>
                        <a:rPr lang="en-US"/>
                        <a:t>None</a:t>
                      </a:r>
                    </a:p>
                  </a:txBody>
                  <a:tcPr/>
                </a:tc>
                <a:tc>
                  <a:txBody>
                    <a:bodyPr/>
                    <a:lstStyle/>
                    <a:p>
                      <a:r>
                        <a:rPr lang="en-US"/>
                        <a:t>“The delivery took so long that I no longer need this device. How can I return it?"</a:t>
                      </a:r>
                    </a:p>
                  </a:txBody>
                  <a:tcPr/>
                </a:tc>
                <a:tc>
                  <a:txBody>
                    <a:bodyPr/>
                    <a:lstStyle/>
                    <a:p>
                      <a:pPr lvl="0">
                        <a:buNone/>
                      </a:pPr>
                      <a:r>
                        <a:rPr lang="en-US"/>
                        <a:t>Speed</a:t>
                      </a:r>
                    </a:p>
                  </a:txBody>
                  <a:tcPr/>
                </a:tc>
                <a:tc>
                  <a:txBody>
                    <a:bodyPr/>
                    <a:lstStyle/>
                    <a:p>
                      <a:r>
                        <a:rPr lang="en-US"/>
                        <a:t>['delivery', 'device']</a:t>
                      </a:r>
                    </a:p>
                  </a:txBody>
                  <a:tcPr/>
                </a:tc>
                <a:tc>
                  <a:txBody>
                    <a:bodyPr/>
                    <a:lstStyle/>
                    <a:p>
                      <a:pPr lvl="0">
                        <a:buNone/>
                      </a:pPr>
                      <a:r>
                        <a:rPr lang="en-US"/>
                        <a:t>neutral</a:t>
                      </a:r>
                    </a:p>
                  </a:txBody>
                  <a:tcPr/>
                </a:tc>
                <a:extLst>
                  <a:ext uri="{0D108BD9-81ED-4DB2-BD59-A6C34878D82A}">
                    <a16:rowId xmlns:a16="http://schemas.microsoft.com/office/drawing/2014/main" val="1569550392"/>
                  </a:ext>
                </a:extLst>
              </a:tr>
              <a:tr h="370840">
                <a:tc>
                  <a:txBody>
                    <a:bodyPr/>
                    <a:lstStyle/>
                    <a:p>
                      <a:pPr lvl="0">
                        <a:buNone/>
                      </a:pPr>
                      <a:r>
                        <a:rPr lang="en-US"/>
                        <a:t>1</a:t>
                      </a:r>
                    </a:p>
                  </a:txBody>
                  <a:tcPr/>
                </a:tc>
                <a:tc>
                  <a:txBody>
                    <a:bodyPr/>
                    <a:lstStyle/>
                    <a:p>
                      <a:r>
                        <a:rPr lang="en-US"/>
                        <a:t>8/23/19</a:t>
                      </a:r>
                    </a:p>
                  </a:txBody>
                  <a:tcPr/>
                </a:tc>
                <a:tc>
                  <a:txBody>
                    <a:bodyPr/>
                    <a:lstStyle/>
                    <a:p>
                      <a:r>
                        <a:rPr lang="en-US"/>
                        <a:t>8/24/19</a:t>
                      </a:r>
                    </a:p>
                  </a:txBody>
                  <a:tcPr/>
                </a:tc>
                <a:tc>
                  <a:txBody>
                    <a:bodyPr/>
                    <a:lstStyle/>
                    <a:p>
                      <a:r>
                        <a:rPr lang="en-US"/>
                        <a:t>183619</a:t>
                      </a:r>
                    </a:p>
                  </a:txBody>
                  <a:tcPr/>
                </a:tc>
                <a:tc>
                  <a:txBody>
                    <a:bodyPr/>
                    <a:lstStyle/>
                    <a:p>
                      <a:r>
                        <a:rPr lang="en-US"/>
                        <a:t>http://&lt;blob storage&gt;</a:t>
                      </a:r>
                    </a:p>
                  </a:txBody>
                  <a:tcPr/>
                </a:tc>
                <a:tc>
                  <a:txBody>
                    <a:bodyPr/>
                    <a:lstStyle/>
                    <a:p>
                      <a:pPr lvl="0" algn="l">
                        <a:lnSpc>
                          <a:spcPct val="100000"/>
                        </a:lnSpc>
                        <a:spcBef>
                          <a:spcPts val="0"/>
                        </a:spcBef>
                        <a:spcAft>
                          <a:spcPts val="0"/>
                        </a:spcAft>
                        <a:buNone/>
                      </a:pPr>
                      <a:r>
                        <a:rPr lang="en-US" sz="1750" b="0" i="0" u="none" strike="noStrike" noProof="0">
                          <a:latin typeface="Segoe UI Semilight"/>
                        </a:rPr>
                        <a:t>“I have seen similar products for slightly lower prices. How can I return this product?"</a:t>
                      </a:r>
                    </a:p>
                  </a:txBody>
                  <a:tcPr/>
                </a:tc>
                <a:tc>
                  <a:txBody>
                    <a:bodyPr/>
                    <a:lstStyle/>
                    <a:p>
                      <a:pPr lvl="0">
                        <a:buNone/>
                      </a:pPr>
                      <a:r>
                        <a:rPr lang="en-US"/>
                        <a:t>Price</a:t>
                      </a:r>
                    </a:p>
                  </a:txBody>
                  <a:tcPr/>
                </a:tc>
                <a:tc>
                  <a:txBody>
                    <a:bodyPr/>
                    <a:lstStyle/>
                    <a:p>
                      <a:r>
                        <a:rPr lang="en-US"/>
                        <a:t>[similar products', 'lower prices']</a:t>
                      </a:r>
                    </a:p>
                  </a:txBody>
                  <a:tcPr/>
                </a:tc>
                <a:tc>
                  <a:txBody>
                    <a:bodyPr/>
                    <a:lstStyle/>
                    <a:p>
                      <a:pPr lvl="0">
                        <a:buNone/>
                      </a:pPr>
                      <a:r>
                        <a:rPr lang="en-US"/>
                        <a:t>neutral</a:t>
                      </a:r>
                    </a:p>
                  </a:txBody>
                  <a:tcPr/>
                </a:tc>
                <a:extLst>
                  <a:ext uri="{0D108BD9-81ED-4DB2-BD59-A6C34878D82A}">
                    <a16:rowId xmlns:a16="http://schemas.microsoft.com/office/drawing/2014/main" val="2984486265"/>
                  </a:ext>
                </a:extLst>
              </a:tr>
            </a:tbl>
          </a:graphicData>
        </a:graphic>
      </p:graphicFrame>
    </p:spTree>
    <p:extLst>
      <p:ext uri="{BB962C8B-B14F-4D97-AF65-F5344CB8AC3E}">
        <p14:creationId xmlns:p14="http://schemas.microsoft.com/office/powerpoint/2010/main" val="30803192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31EC-5A50-44DE-80A4-2D66422B2860}"/>
              </a:ext>
            </a:extLst>
          </p:cNvPr>
          <p:cNvSpPr>
            <a:spLocks noGrp="1"/>
          </p:cNvSpPr>
          <p:nvPr>
            <p:ph type="title"/>
          </p:nvPr>
        </p:nvSpPr>
        <p:spPr/>
        <p:txBody>
          <a:bodyPr/>
          <a:lstStyle/>
          <a:p>
            <a:r>
              <a:rPr lang="en-US" sz="4700">
                <a:cs typeface="Segoe UI"/>
              </a:rPr>
              <a:t>Output Fields</a:t>
            </a:r>
            <a:endParaRPr lang="en-US"/>
          </a:p>
        </p:txBody>
      </p:sp>
      <p:sp>
        <p:nvSpPr>
          <p:cNvPr id="3" name="Text Placeholder 2">
            <a:extLst>
              <a:ext uri="{FF2B5EF4-FFF2-40B4-BE49-F238E27FC236}">
                <a16:creationId xmlns:a16="http://schemas.microsoft.com/office/drawing/2014/main" id="{EF47D8F9-94E4-476A-9F09-3210B9D86444}"/>
              </a:ext>
            </a:extLst>
          </p:cNvPr>
          <p:cNvSpPr>
            <a:spLocks noGrp="1"/>
          </p:cNvSpPr>
          <p:nvPr>
            <p:ph type="body" sz="quarter" idx="10"/>
          </p:nvPr>
        </p:nvSpPr>
        <p:spPr>
          <a:xfrm>
            <a:off x="269239" y="1566167"/>
            <a:ext cx="4590328" cy="3068532"/>
          </a:xfrm>
        </p:spPr>
        <p:txBody>
          <a:bodyPr vert="horz" wrap="square" lIns="146304" tIns="91440" rIns="146304" bIns="91440" rtlCol="0" anchor="t">
            <a:spAutoFit/>
          </a:bodyPr>
          <a:lstStyle/>
          <a:p>
            <a:pPr marL="457200" indent="-457200">
              <a:buChar char="•"/>
            </a:pPr>
            <a:r>
              <a:rPr lang="en-US" sz="2000" b="1">
                <a:ea typeface="+mj-lt"/>
                <a:cs typeface="+mj-lt"/>
              </a:rPr>
              <a:t>SupportTicketID</a:t>
            </a:r>
          </a:p>
          <a:p>
            <a:pPr marL="457200" indent="-457200">
              <a:buChar char="•"/>
            </a:pPr>
            <a:r>
              <a:rPr lang="en-US" sz="2000" b="1">
                <a:ea typeface="+mj-lt"/>
                <a:cs typeface="+mj-lt"/>
              </a:rPr>
              <a:t>CustomerID</a:t>
            </a:r>
          </a:p>
          <a:p>
            <a:pPr marL="457200" indent="-457200">
              <a:buChar char="•"/>
            </a:pPr>
            <a:r>
              <a:rPr lang="en-US" sz="2000" b="1">
                <a:ea typeface="+mj-lt"/>
                <a:cs typeface="+mj-lt"/>
              </a:rPr>
              <a:t>DateCreated</a:t>
            </a:r>
          </a:p>
          <a:p>
            <a:pPr marL="457200" indent="-457200">
              <a:buChar char="•"/>
            </a:pPr>
            <a:r>
              <a:rPr lang="en-US" sz="2000" b="1">
                <a:ea typeface="+mj-lt"/>
                <a:cs typeface="+mj-lt"/>
              </a:rPr>
              <a:t>DateCompleted</a:t>
            </a:r>
          </a:p>
          <a:p>
            <a:pPr marL="457200" indent="-457200">
              <a:buChar char="•"/>
            </a:pPr>
            <a:r>
              <a:rPr lang="en-US" sz="2000" b="1">
                <a:ea typeface="+mj-lt"/>
                <a:cs typeface="+mj-lt"/>
              </a:rPr>
              <a:t>Escalated</a:t>
            </a:r>
          </a:p>
          <a:p>
            <a:pPr marL="457200" indent="-457200">
              <a:buChar char="•"/>
            </a:pPr>
            <a:r>
              <a:rPr lang="en-US" sz="2000" b="1">
                <a:ea typeface="+mj-lt"/>
                <a:cs typeface="+mj-lt"/>
              </a:rPr>
              <a:t>Theme</a:t>
            </a:r>
          </a:p>
          <a:p>
            <a:pPr marL="457200" indent="-457200">
              <a:buFont typeface="Arial,Sans-Serif" pitchFamily="34" charset="0"/>
              <a:buChar char="•"/>
            </a:pPr>
            <a:r>
              <a:rPr lang="en-US" sz="2000" b="1">
                <a:ea typeface="+mj-lt"/>
                <a:cs typeface="+mj-lt"/>
              </a:rPr>
              <a:t>Sentiment Category</a:t>
            </a:r>
            <a:endParaRPr lang="en-US" sz="2000">
              <a:ea typeface="+mj-lt"/>
              <a:cs typeface="+mj-lt"/>
            </a:endParaRPr>
          </a:p>
          <a:p>
            <a:pPr marL="457200" indent="-457200">
              <a:buFont typeface="Arial,Sans-Serif" pitchFamily="34" charset="0"/>
              <a:buChar char="•"/>
            </a:pPr>
            <a:r>
              <a:rPr lang="en-US" sz="2000" b="1">
                <a:ea typeface="+mj-lt"/>
                <a:cs typeface="+mj-lt"/>
              </a:rPr>
              <a:t>Key Phrases</a:t>
            </a:r>
            <a:r>
              <a:rPr lang="en-US" sz="1400" b="1">
                <a:ea typeface="+mj-lt"/>
                <a:cs typeface="+mj-lt"/>
              </a:rPr>
              <a:t>
</a:t>
            </a:r>
            <a:endParaRPr lang="en-US" sz="1400" b="1">
              <a:cs typeface="Segoe UI Light"/>
            </a:endParaRPr>
          </a:p>
        </p:txBody>
      </p:sp>
    </p:spTree>
    <p:extLst>
      <p:ext uri="{BB962C8B-B14F-4D97-AF65-F5344CB8AC3E}">
        <p14:creationId xmlns:p14="http://schemas.microsoft.com/office/powerpoint/2010/main" val="1343860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6B54-A197-48A5-88FD-9508D4033024}"/>
              </a:ext>
            </a:extLst>
          </p:cNvPr>
          <p:cNvSpPr>
            <a:spLocks noGrp="1"/>
          </p:cNvSpPr>
          <p:nvPr>
            <p:ph type="title"/>
          </p:nvPr>
        </p:nvSpPr>
        <p:spPr/>
        <p:txBody>
          <a:bodyPr/>
          <a:lstStyle/>
          <a:p>
            <a:r>
              <a:rPr lang="en-US" sz="4700">
                <a:cs typeface="Segoe UI"/>
              </a:rPr>
              <a:t>Future Implementations</a:t>
            </a:r>
            <a:endParaRPr lang="en-US"/>
          </a:p>
        </p:txBody>
      </p:sp>
      <p:sp>
        <p:nvSpPr>
          <p:cNvPr id="3" name="Text Placeholder 2">
            <a:extLst>
              <a:ext uri="{FF2B5EF4-FFF2-40B4-BE49-F238E27FC236}">
                <a16:creationId xmlns:a16="http://schemas.microsoft.com/office/drawing/2014/main" id="{6B510541-136D-458B-8F37-310BDE66B35D}"/>
              </a:ext>
            </a:extLst>
          </p:cNvPr>
          <p:cNvSpPr>
            <a:spLocks noGrp="1"/>
          </p:cNvSpPr>
          <p:nvPr>
            <p:ph type="body" sz="quarter" idx="10"/>
          </p:nvPr>
        </p:nvSpPr>
        <p:spPr>
          <a:xfrm>
            <a:off x="269239" y="1189177"/>
            <a:ext cx="11653523" cy="3245504"/>
          </a:xfrm>
        </p:spPr>
        <p:txBody>
          <a:bodyPr vert="horz" wrap="square" lIns="146304" tIns="91440" rIns="146304" bIns="91440" rtlCol="0" anchor="t">
            <a:spAutoFit/>
          </a:bodyPr>
          <a:lstStyle/>
          <a:p>
            <a:endParaRPr lang="en-US" dirty="0">
              <a:cs typeface="Segoe UI Light"/>
            </a:endParaRPr>
          </a:p>
          <a:p>
            <a:r>
              <a:rPr lang="en-US" dirty="0">
                <a:cs typeface="Segoe UI Light"/>
              </a:rPr>
              <a:t>Responsible AI considerations</a:t>
            </a:r>
            <a:endParaRPr lang="en-US" dirty="0"/>
          </a:p>
          <a:p>
            <a:pPr marL="904875" lvl="3" indent="-457200">
              <a:buChar char="•"/>
            </a:pPr>
            <a:endParaRPr lang="en-US">
              <a:latin typeface="Segoe UI Light"/>
              <a:cs typeface="Segoe UI Light"/>
            </a:endParaRPr>
          </a:p>
          <a:p>
            <a:pPr marL="904875" lvl="3" indent="-457200">
              <a:buChar char="•"/>
            </a:pPr>
            <a:r>
              <a:rPr lang="en-US" sz="2000" dirty="0">
                <a:latin typeface="Segoe UI Light"/>
                <a:cs typeface="Segoe UI Light"/>
              </a:rPr>
              <a:t>Account for accents and other languages into input </a:t>
            </a:r>
            <a:endParaRPr lang="en-US" sz="2000">
              <a:cs typeface="Segoe UI Light"/>
            </a:endParaRPr>
          </a:p>
          <a:p>
            <a:pPr marL="904875" lvl="3" indent="-457200">
              <a:buChar char="•"/>
            </a:pPr>
            <a:r>
              <a:rPr lang="en-US" sz="2000" dirty="0">
                <a:latin typeface="Segoe UI Light"/>
                <a:cs typeface="Segoe UI Light"/>
              </a:rPr>
              <a:t>Storing private recordings in Azure </a:t>
            </a:r>
            <a:endParaRPr lang="en-US" sz="2000" dirty="0">
              <a:cs typeface="Segoe UI Light"/>
            </a:endParaRPr>
          </a:p>
          <a:p>
            <a:pPr marL="904875" lvl="3" indent="-457200">
              <a:buChar char="•"/>
            </a:pPr>
            <a:r>
              <a:rPr lang="en-US" sz="2000" dirty="0" err="1">
                <a:latin typeface="Segoe UI Light"/>
                <a:cs typeface="Segoe UI Light"/>
              </a:rPr>
              <a:t>ChatBot</a:t>
            </a:r>
            <a:r>
              <a:rPr lang="en-US" sz="2000" dirty="0">
                <a:latin typeface="Segoe UI Light"/>
                <a:cs typeface="Segoe UI Light"/>
              </a:rPr>
              <a:t> </a:t>
            </a:r>
            <a:endParaRPr lang="en-US" sz="2000" dirty="0">
              <a:cs typeface="Segoe UI Light"/>
            </a:endParaRPr>
          </a:p>
          <a:p>
            <a:endParaRPr lang="en-US">
              <a:cs typeface="Segoe UI Light"/>
            </a:endParaRPr>
          </a:p>
        </p:txBody>
      </p:sp>
    </p:spTree>
    <p:extLst>
      <p:ext uri="{BB962C8B-B14F-4D97-AF65-F5344CB8AC3E}">
        <p14:creationId xmlns:p14="http://schemas.microsoft.com/office/powerpoint/2010/main" val="33193538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2B24-829E-4DB8-B85F-7DFE311BA7B1}"/>
              </a:ext>
            </a:extLst>
          </p:cNvPr>
          <p:cNvSpPr>
            <a:spLocks noGrp="1"/>
          </p:cNvSpPr>
          <p:nvPr>
            <p:ph type="title"/>
          </p:nvPr>
        </p:nvSpPr>
        <p:spPr/>
        <p:txBody>
          <a:bodyPr/>
          <a:lstStyle/>
          <a:p>
            <a:r>
              <a:rPr lang="en-US" sz="4700">
                <a:cs typeface="Segoe UI"/>
              </a:rPr>
              <a:t>Resources</a:t>
            </a:r>
            <a:endParaRPr lang="en-US"/>
          </a:p>
        </p:txBody>
      </p:sp>
      <p:sp>
        <p:nvSpPr>
          <p:cNvPr id="3" name="Text Placeholder 2">
            <a:extLst>
              <a:ext uri="{FF2B5EF4-FFF2-40B4-BE49-F238E27FC236}">
                <a16:creationId xmlns:a16="http://schemas.microsoft.com/office/drawing/2014/main" id="{490FDCC0-C788-4CB9-9DFB-1508ED5D2D09}"/>
              </a:ext>
            </a:extLst>
          </p:cNvPr>
          <p:cNvSpPr>
            <a:spLocks noGrp="1"/>
          </p:cNvSpPr>
          <p:nvPr>
            <p:ph type="body" sz="quarter" idx="10"/>
          </p:nvPr>
        </p:nvSpPr>
        <p:spPr>
          <a:xfrm>
            <a:off x="269239" y="1189177"/>
            <a:ext cx="11662930" cy="3785652"/>
          </a:xfrm>
        </p:spPr>
        <p:txBody>
          <a:bodyPr vert="horz" wrap="square" lIns="146304" tIns="91440" rIns="146304" bIns="91440" rtlCol="0" anchor="t">
            <a:spAutoFit/>
          </a:bodyPr>
          <a:lstStyle/>
          <a:p>
            <a:endParaRPr lang="en-US" sz="2000" b="1">
              <a:cs typeface="Segoe UI Light"/>
            </a:endParaRPr>
          </a:p>
          <a:p>
            <a:r>
              <a:rPr lang="en-US" sz="2000" b="1">
                <a:cs typeface="Segoe UI Light"/>
              </a:rPr>
              <a:t>Github</a:t>
            </a:r>
            <a:r>
              <a:rPr lang="en-US" sz="2000">
                <a:cs typeface="Segoe UI Light"/>
              </a:rPr>
              <a:t>: </a:t>
            </a:r>
            <a:r>
              <a:rPr lang="en-US" sz="2000">
                <a:ea typeface="+mj-lt"/>
                <a:cs typeface="+mj-lt"/>
                <a:hlinkClick r:id="rId2"/>
              </a:rPr>
              <a:t>https://github.com/microsoft-us-ocp-ai/developers-guide-to-ai</a:t>
            </a:r>
            <a:endParaRPr lang="en-US" sz="2000">
              <a:ea typeface="+mj-lt"/>
              <a:cs typeface="+mj-lt"/>
            </a:endParaRPr>
          </a:p>
          <a:p>
            <a:endParaRPr lang="en-US" sz="2000">
              <a:ea typeface="+mj-lt"/>
              <a:cs typeface="+mj-lt"/>
            </a:endParaRPr>
          </a:p>
          <a:p>
            <a:r>
              <a:rPr lang="en-US" sz="2000" b="1">
                <a:ea typeface="+mj-lt"/>
                <a:cs typeface="+mj-lt"/>
              </a:rPr>
              <a:t>Cognitive Services:</a:t>
            </a:r>
            <a:r>
              <a:rPr lang="en-US" sz="2000">
                <a:ea typeface="+mj-lt"/>
                <a:cs typeface="+mj-lt"/>
              </a:rPr>
              <a:t> </a:t>
            </a:r>
            <a:r>
              <a:rPr lang="en-US" sz="2000">
                <a:ea typeface="+mj-lt"/>
                <a:cs typeface="+mj-lt"/>
                <a:hlinkClick r:id="rId3"/>
              </a:rPr>
              <a:t>https://azure.microsoft.com/en-us/services/cognitive-services/</a:t>
            </a:r>
            <a:endParaRPr lang="en-US" sz="2000">
              <a:cs typeface="Segoe UI Light"/>
            </a:endParaRPr>
          </a:p>
          <a:p>
            <a:endParaRPr lang="en-US" sz="2000">
              <a:cs typeface="Segoe UI Light"/>
            </a:endParaRPr>
          </a:p>
          <a:p>
            <a:r>
              <a:rPr lang="en-US" sz="2000" b="1">
                <a:cs typeface="Segoe UI Light"/>
              </a:rPr>
              <a:t>PowerBI</a:t>
            </a:r>
            <a:r>
              <a:rPr lang="en-US" sz="2000">
                <a:cs typeface="Segoe UI Light"/>
              </a:rPr>
              <a:t>: </a:t>
            </a:r>
            <a:r>
              <a:rPr lang="en-US" sz="2000">
                <a:ea typeface="+mj-lt"/>
                <a:cs typeface="+mj-lt"/>
                <a:hlinkClick r:id="rId4"/>
              </a:rPr>
              <a:t>https://docs.microsoft.com/en-us/power-bi/create-reports/sample-tutorial-connect-to-the-samples</a:t>
            </a:r>
            <a:endParaRPr lang="en-US" sz="2000">
              <a:ea typeface="+mj-lt"/>
              <a:cs typeface="+mj-lt"/>
            </a:endParaRPr>
          </a:p>
          <a:p>
            <a:endParaRPr lang="en-US" sz="2000">
              <a:cs typeface="Segoe UI Light"/>
            </a:endParaRPr>
          </a:p>
          <a:p>
            <a:r>
              <a:rPr lang="en-US" sz="2000" b="1">
                <a:cs typeface="Segoe UI Light"/>
              </a:rPr>
              <a:t>Blob</a:t>
            </a:r>
            <a:r>
              <a:rPr lang="en-US" sz="2000">
                <a:cs typeface="Segoe UI Light"/>
              </a:rPr>
              <a:t>: </a:t>
            </a:r>
            <a:r>
              <a:rPr lang="en-US" sz="2000">
                <a:ea typeface="+mj-lt"/>
                <a:cs typeface="+mj-lt"/>
                <a:hlinkClick r:id="rId5"/>
              </a:rPr>
              <a:t>https://docs.microsoft.com/en-us/azure/storage/blobs/storage-quickstart-blobs-python</a:t>
            </a:r>
            <a:endParaRPr lang="en-US" sz="2000">
              <a:cs typeface="Segoe UI Light"/>
            </a:endParaRPr>
          </a:p>
          <a:p>
            <a:endParaRPr lang="en-US" sz="2000">
              <a:cs typeface="Segoe UI Light"/>
            </a:endParaRPr>
          </a:p>
          <a:p>
            <a:endParaRPr lang="en-US" sz="2000">
              <a:cs typeface="Segoe UI Light"/>
            </a:endParaRPr>
          </a:p>
        </p:txBody>
      </p:sp>
    </p:spTree>
    <p:extLst>
      <p:ext uri="{BB962C8B-B14F-4D97-AF65-F5344CB8AC3E}">
        <p14:creationId xmlns:p14="http://schemas.microsoft.com/office/powerpoint/2010/main" val="454882553"/>
      </p:ext>
    </p:extLst>
  </p:cSld>
  <p:clrMapOvr>
    <a:masterClrMapping/>
  </p:clrMapOvr>
  <p:transition>
    <p:fade/>
  </p:transition>
</p:sld>
</file>

<file path=ppt/theme/theme1.xml><?xml version="1.0" encoding="utf-8"?>
<a:theme xmlns:a="http://schemas.openxmlformats.org/drawingml/2006/main" name="C+E Readiness Template">
  <a:themeElements>
    <a:clrScheme name="Custom 117">
      <a:dk1>
        <a:srgbClr val="353535"/>
      </a:dk1>
      <a:lt1>
        <a:srgbClr val="FFFFFF"/>
      </a:lt1>
      <a:dk2>
        <a:srgbClr val="0078D7"/>
      </a:dk2>
      <a:lt2>
        <a:srgbClr val="E6E6E6"/>
      </a:lt2>
      <a:accent1>
        <a:srgbClr val="00188F"/>
      </a:accent1>
      <a:accent2>
        <a:srgbClr val="002050"/>
      </a:accent2>
      <a:accent3>
        <a:srgbClr val="E6E6E6"/>
      </a:accent3>
      <a:accent4>
        <a:srgbClr val="107C10"/>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3_FY17_Template.potx" id="{2234CBF7-E2BD-4A8C-B252-208C4EEC6E00}" vid="{F12CDBBA-5821-4B47-80F9-5CAEB4A048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4C8E0ABC3DB4D9A118E5C6D7A7222" ma:contentTypeVersion="2" ma:contentTypeDescription="Create a new document." ma:contentTypeScope="" ma:versionID="fcecd8c2090ef58c939713e6b62bc511">
  <xsd:schema xmlns:xsd="http://www.w3.org/2001/XMLSchema" xmlns:xs="http://www.w3.org/2001/XMLSchema" xmlns:p="http://schemas.microsoft.com/office/2006/metadata/properties" xmlns:ns2="58e8a6ee-59f2-42f1-ac34-088cf2512e87" targetNamespace="http://schemas.microsoft.com/office/2006/metadata/properties" ma:root="true" ma:fieldsID="bb45fe9665e37f8a0ec236beda9538ed" ns2:_="">
    <xsd:import namespace="58e8a6ee-59f2-42f1-ac34-088cf2512e8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8a6ee-59f2-42f1-ac34-088cf2512e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092c3eb2-9a8e-4f48-890c-1d7e1ea062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E76A77-CD61-41D8-B6A8-376B6991F099}">
  <ds:schemaRefs>
    <ds:schemaRef ds:uri="58e8a6ee-59f2-42f1-ac34-088cf2512e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Microsoft_Ready_Winter_Template_16x9 (1)</Template>
  <Application>Microsoft Office PowerPoint</Application>
  <PresentationFormat>Widescreen</PresentationFormat>
  <Slides>10</Slides>
  <Notes>9</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C+E Readiness Template</vt:lpstr>
      <vt:lpstr>Extracting Value from Text and Audio to Inform Business Strategy</vt:lpstr>
      <vt:lpstr>Abstract</vt:lpstr>
      <vt:lpstr>Tech Stack</vt:lpstr>
      <vt:lpstr>Project Architecture</vt:lpstr>
      <vt:lpstr>Services &amp; Data Workflow Diagram</vt:lpstr>
      <vt:lpstr>Output Content</vt:lpstr>
      <vt:lpstr>Output Fields</vt:lpstr>
      <vt:lpstr>Future Implementations</vt:lpstr>
      <vt:lpstr>Resources</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James Rowland-Jones</dc:creator>
  <cp:keywords>Microsoft Ready</cp:keywords>
  <dc:description>Template: Mitchell Derrey, Silver Fox Productions_x000d_
Formatting: _x000d_
Audience Type:</dc:description>
  <cp:revision>146</cp:revision>
  <dcterms:created xsi:type="dcterms:W3CDTF">2018-01-29T00:20:17Z</dcterms:created>
  <dcterms:modified xsi:type="dcterms:W3CDTF">2020-09-22T16:49:37Z</dcterms:modified>
  <cp:category>Microsoft Ready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0x0101005444C8E0ABC3DB4D9A118E5C6D7A7222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15;#Washington State Convention and Trade Center|2ebf141d-f871-4cc9-bf08-f87f112ab464</vt:lpwstr>
  </property>
  <property fmtid="{D5CDD505-2E9C-101B-9397-08002B2CF9AE}" pid="7" name="Track">
    <vt:lpwstr/>
  </property>
  <property fmtid="{D5CDD505-2E9C-101B-9397-08002B2CF9AE}" pid="8" name="Event Location">
    <vt:lpwstr>14;#Seattle|54f46ed2-c77e-4a59-b182-a4171fdb0d11</vt:lpwstr>
  </property>
  <property fmtid="{D5CDD505-2E9C-101B-9397-08002B2CF9AE}" pid="9" name="Campaign">
    <vt:lpwstr/>
  </property>
  <property fmtid="{D5CDD505-2E9C-101B-9397-08002B2CF9AE}" pid="10" name="IsMyDocuments">
    <vt:bool>true</vt:bool>
  </property>
  <property fmtid="{D5CDD505-2E9C-101B-9397-08002B2CF9AE}" pid="11" name="TaxKeyword">
    <vt:lpwstr>79;#Microsoft Ready|3ca26e5f-dc1b-4496-bbb3-9dc6901a235f</vt:lpwstr>
  </property>
  <property fmtid="{D5CDD505-2E9C-101B-9397-08002B2CF9AE}" pid="12" name="Audience1">
    <vt:lpwstr/>
  </property>
  <property fmtid="{D5CDD505-2E9C-101B-9397-08002B2CF9AE}" pid="13" name="Event Name">
    <vt:lpwstr>83;#Microsoft Ready|3ca26e5f-dc1b-4496-bbb3-9dc6901a235f</vt:lpwstr>
  </property>
  <property fmtid="{D5CDD505-2E9C-101B-9397-08002B2CF9AE}" pid="14" name="MSIP_Label_f42aa342-8706-4288-bd11-ebb85995028c_Enabled">
    <vt:lpwstr>True</vt:lpwstr>
  </property>
  <property fmtid="{D5CDD505-2E9C-101B-9397-08002B2CF9AE}" pid="15" name="MSIP_Label_f42aa342-8706-4288-bd11-ebb85995028c_SiteId">
    <vt:lpwstr>72f988bf-86f1-41af-91ab-2d7cd011db47</vt:lpwstr>
  </property>
  <property fmtid="{D5CDD505-2E9C-101B-9397-08002B2CF9AE}" pid="16" name="MSIP_Label_f42aa342-8706-4288-bd11-ebb85995028c_Owner">
    <vt:lpwstr>v-pmines@microsoft.com</vt:lpwstr>
  </property>
  <property fmtid="{D5CDD505-2E9C-101B-9397-08002B2CF9AE}" pid="17" name="MSIP_Label_f42aa342-8706-4288-bd11-ebb85995028c_SetDate">
    <vt:lpwstr>2017-11-13T23:28:00.1113045Z</vt:lpwstr>
  </property>
  <property fmtid="{D5CDD505-2E9C-101B-9397-08002B2CF9AE}" pid="18" name="MSIP_Label_f42aa342-8706-4288-bd11-ebb85995028c_Name">
    <vt:lpwstr>General</vt:lpwstr>
  </property>
  <property fmtid="{D5CDD505-2E9C-101B-9397-08002B2CF9AE}" pid="19" name="MSIP_Label_f42aa342-8706-4288-bd11-ebb85995028c_Application">
    <vt:lpwstr>Microsoft Azure Information Protection</vt:lpwstr>
  </property>
  <property fmtid="{D5CDD505-2E9C-101B-9397-08002B2CF9AE}" pid="20" name="MSIP_Label_f42aa342-8706-4288-bd11-ebb85995028c_Extended_MSFT_Method">
    <vt:lpwstr>Automatic</vt:lpwstr>
  </property>
  <property fmtid="{D5CDD505-2E9C-101B-9397-08002B2CF9AE}" pid="21" name="Sensitivity">
    <vt:lpwstr>General</vt:lpwstr>
  </property>
</Properties>
</file>